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 id="2147484267" r:id="rId3"/>
  </p:sldMasterIdLst>
  <p:notesMasterIdLst>
    <p:notesMasterId r:id="rId38"/>
  </p:notesMasterIdLst>
  <p:handoutMasterIdLst>
    <p:handoutMasterId r:id="rId39"/>
  </p:handoutMasterIdLst>
  <p:sldIdLst>
    <p:sldId id="1173" r:id="rId4"/>
    <p:sldId id="1218" r:id="rId5"/>
    <p:sldId id="1239" r:id="rId6"/>
    <p:sldId id="1207" r:id="rId7"/>
    <p:sldId id="1214" r:id="rId8"/>
    <p:sldId id="1215" r:id="rId9"/>
    <p:sldId id="1178" r:id="rId10"/>
    <p:sldId id="1213" r:id="rId11"/>
    <p:sldId id="1205" r:id="rId12"/>
    <p:sldId id="1210" r:id="rId13"/>
    <p:sldId id="1211" r:id="rId14"/>
    <p:sldId id="1217" r:id="rId15"/>
    <p:sldId id="1216" r:id="rId16"/>
    <p:sldId id="1219" r:id="rId17"/>
    <p:sldId id="1220" r:id="rId18"/>
    <p:sldId id="1221" r:id="rId19"/>
    <p:sldId id="1222" r:id="rId20"/>
    <p:sldId id="1223" r:id="rId21"/>
    <p:sldId id="1212" r:id="rId22"/>
    <p:sldId id="1224" r:id="rId23"/>
    <p:sldId id="1227" r:id="rId24"/>
    <p:sldId id="1226" r:id="rId25"/>
    <p:sldId id="1228" r:id="rId26"/>
    <p:sldId id="1229" r:id="rId27"/>
    <p:sldId id="1230" r:id="rId28"/>
    <p:sldId id="1231" r:id="rId29"/>
    <p:sldId id="1232" r:id="rId30"/>
    <p:sldId id="1233" r:id="rId31"/>
    <p:sldId id="1234" r:id="rId32"/>
    <p:sldId id="1235" r:id="rId33"/>
    <p:sldId id="1236" r:id="rId34"/>
    <p:sldId id="1237" r:id="rId35"/>
    <p:sldId id="1238" r:id="rId36"/>
    <p:sldId id="1166" r:id="rId37"/>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218"/>
            <p14:sldId id="1239"/>
            <p14:sldId id="1207"/>
            <p14:sldId id="1214"/>
            <p14:sldId id="1215"/>
            <p14:sldId id="1178"/>
            <p14:sldId id="1213"/>
            <p14:sldId id="1205"/>
            <p14:sldId id="1210"/>
            <p14:sldId id="1211"/>
            <p14:sldId id="1217"/>
            <p14:sldId id="1216"/>
            <p14:sldId id="1219"/>
            <p14:sldId id="1220"/>
            <p14:sldId id="1221"/>
            <p14:sldId id="1222"/>
            <p14:sldId id="1223"/>
            <p14:sldId id="1212"/>
            <p14:sldId id="1224"/>
            <p14:sldId id="1227"/>
            <p14:sldId id="1226"/>
            <p14:sldId id="1228"/>
            <p14:sldId id="1229"/>
            <p14:sldId id="1230"/>
            <p14:sldId id="1231"/>
            <p14:sldId id="1232"/>
            <p14:sldId id="1233"/>
            <p14:sldId id="1234"/>
            <p14:sldId id="1235"/>
            <p14:sldId id="1236"/>
            <p14:sldId id="1237"/>
            <p14:sldId id="1238"/>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varScale="1">
        <p:scale>
          <a:sx n="95" d="100"/>
          <a:sy n="95" d="100"/>
        </p:scale>
        <p:origin x="210" y="45"/>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3" d="2"/>
        <a:sy n="3" d="2"/>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4/29/2016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4/29/2016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07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90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93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235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26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16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677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16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16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41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24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99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290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483989"/>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59488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9142698" cy="5143497"/>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336161" y="352551"/>
            <a:ext cx="1545492" cy="295278"/>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521985"/>
            <a:ext cx="1251591" cy="268966"/>
          </a:xfrm>
          <a:prstGeom prst="rect">
            <a:avLst/>
          </a:prstGeom>
        </p:spPr>
      </p:pic>
    </p:spTree>
    <p:extLst>
      <p:ext uri="{BB962C8B-B14F-4D97-AF65-F5344CB8AC3E}">
        <p14:creationId xmlns:p14="http://schemas.microsoft.com/office/powerpoint/2010/main" val="36594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8" y="-466"/>
            <a:ext cx="9143533" cy="5143967"/>
          </a:xfrm>
          <a:prstGeom prst="rect">
            <a:avLst/>
          </a:prstGeom>
        </p:spPr>
      </p:pic>
      <p:sp>
        <p:nvSpPr>
          <p:cNvPr id="2" name="Rectangle 1"/>
          <p:cNvSpPr/>
          <p:nvPr userDrawn="1"/>
        </p:nvSpPr>
        <p:spPr bwMode="auto">
          <a:xfrm>
            <a:off x="4233459" y="1577864"/>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4235888" y="1577863"/>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234674" y="2922678"/>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2204" y="4665715"/>
            <a:ext cx="1240054" cy="267126"/>
          </a:xfrm>
          <a:prstGeom prst="rect">
            <a:avLst/>
          </a:prstGeom>
        </p:spPr>
      </p:pic>
    </p:spTree>
    <p:extLst>
      <p:ext uri="{BB962C8B-B14F-4D97-AF65-F5344CB8AC3E}">
        <p14:creationId xmlns:p14="http://schemas.microsoft.com/office/powerpoint/2010/main" val="8131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1"/>
            <a:ext cx="11349909" cy="6386143"/>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128" y="4532958"/>
            <a:ext cx="1240054" cy="267126"/>
          </a:xfrm>
          <a:prstGeom prst="rect">
            <a:avLst/>
          </a:prstGeom>
        </p:spPr>
      </p:pic>
    </p:spTree>
    <p:extLst>
      <p:ext uri="{BB962C8B-B14F-4D97-AF65-F5344CB8AC3E}">
        <p14:creationId xmlns:p14="http://schemas.microsoft.com/office/powerpoint/2010/main" val="12477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1"/>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6"/>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4521985"/>
            <a:ext cx="1255418" cy="268966"/>
          </a:xfrm>
          <a:prstGeom prst="rect">
            <a:avLst/>
          </a:prstGeom>
        </p:spPr>
      </p:pic>
      <p:sp>
        <p:nvSpPr>
          <p:cNvPr id="8" name="Rectangle 7"/>
          <p:cNvSpPr/>
          <p:nvPr userDrawn="1"/>
        </p:nvSpPr>
        <p:spPr bwMode="auto">
          <a:xfrm>
            <a:off x="336161" y="352551"/>
            <a:ext cx="1545492" cy="295278"/>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23080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0" indent="0">
              <a:buNone/>
              <a:defRPr/>
            </a:lvl3pPr>
            <a:lvl4pPr marL="336140" indent="0">
              <a:buNone/>
              <a:defRPr/>
            </a:lvl4pPr>
            <a:lvl5pPr marL="50421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616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47347"/>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0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209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3664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3080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61912"/>
          </a:xfrm>
          <a:noFill/>
        </p:spPr>
        <p:txBody>
          <a:bodyPr lIns="182880" tIns="146304" rIns="182880" bIns="146304">
            <a:sp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461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1176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43905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49909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8765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6911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287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82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276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49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530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2" y="897992"/>
            <a:ext cx="8740140"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218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43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10624649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590" indent="-213590">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76" indent="-20658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65" indent="-21359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36" indent="-16807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06" indent="-16807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8199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916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66"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63873893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685766"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5" marR="0" indent="-252105" algn="l" defTabSz="685766"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512" marR="0" indent="-177408" algn="l" defTabSz="68576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4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16"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8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57"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41"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24"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08"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66" rtl="0" eaLnBrk="1" latinLnBrk="0" hangingPunct="1">
        <a:defRPr sz="1324" kern="1200">
          <a:solidFill>
            <a:schemeClr val="tx1"/>
          </a:solidFill>
          <a:latin typeface="+mn-lt"/>
          <a:ea typeface="+mn-ea"/>
          <a:cs typeface="+mn-cs"/>
        </a:defRPr>
      </a:lvl1pPr>
      <a:lvl2pPr marL="342884" algn="l" defTabSz="685766" rtl="0" eaLnBrk="1" latinLnBrk="0" hangingPunct="1">
        <a:defRPr sz="1324" kern="1200">
          <a:solidFill>
            <a:schemeClr val="tx1"/>
          </a:solidFill>
          <a:latin typeface="+mn-lt"/>
          <a:ea typeface="+mn-ea"/>
          <a:cs typeface="+mn-cs"/>
        </a:defRPr>
      </a:lvl2pPr>
      <a:lvl3pPr marL="685766" algn="l" defTabSz="685766" rtl="0" eaLnBrk="1" latinLnBrk="0" hangingPunct="1">
        <a:defRPr sz="1324" kern="1200">
          <a:solidFill>
            <a:schemeClr val="tx1"/>
          </a:solidFill>
          <a:latin typeface="+mn-lt"/>
          <a:ea typeface="+mn-ea"/>
          <a:cs typeface="+mn-cs"/>
        </a:defRPr>
      </a:lvl3pPr>
      <a:lvl4pPr marL="1028649" algn="l" defTabSz="685766" rtl="0" eaLnBrk="1" latinLnBrk="0" hangingPunct="1">
        <a:defRPr sz="1324" kern="1200">
          <a:solidFill>
            <a:schemeClr val="tx1"/>
          </a:solidFill>
          <a:latin typeface="+mn-lt"/>
          <a:ea typeface="+mn-ea"/>
          <a:cs typeface="+mn-cs"/>
        </a:defRPr>
      </a:lvl4pPr>
      <a:lvl5pPr marL="1371532" algn="l" defTabSz="685766" rtl="0" eaLnBrk="1" latinLnBrk="0" hangingPunct="1">
        <a:defRPr sz="1324" kern="1200">
          <a:solidFill>
            <a:schemeClr val="tx1"/>
          </a:solidFill>
          <a:latin typeface="+mn-lt"/>
          <a:ea typeface="+mn-ea"/>
          <a:cs typeface="+mn-cs"/>
        </a:defRPr>
      </a:lvl5pPr>
      <a:lvl6pPr marL="1714417" algn="l" defTabSz="685766" rtl="0" eaLnBrk="1" latinLnBrk="0" hangingPunct="1">
        <a:defRPr sz="1324" kern="1200">
          <a:solidFill>
            <a:schemeClr val="tx1"/>
          </a:solidFill>
          <a:latin typeface="+mn-lt"/>
          <a:ea typeface="+mn-ea"/>
          <a:cs typeface="+mn-cs"/>
        </a:defRPr>
      </a:lvl6pPr>
      <a:lvl7pPr marL="2057300" algn="l" defTabSz="685766" rtl="0" eaLnBrk="1" latinLnBrk="0" hangingPunct="1">
        <a:defRPr sz="1324" kern="1200">
          <a:solidFill>
            <a:schemeClr val="tx1"/>
          </a:solidFill>
          <a:latin typeface="+mn-lt"/>
          <a:ea typeface="+mn-ea"/>
          <a:cs typeface="+mn-cs"/>
        </a:defRPr>
      </a:lvl7pPr>
      <a:lvl8pPr marL="2400182" algn="l" defTabSz="685766" rtl="0" eaLnBrk="1" latinLnBrk="0" hangingPunct="1">
        <a:defRPr sz="1324" kern="1200">
          <a:solidFill>
            <a:schemeClr val="tx1"/>
          </a:solidFill>
          <a:latin typeface="+mn-lt"/>
          <a:ea typeface="+mn-ea"/>
          <a:cs typeface="+mn-cs"/>
        </a:defRPr>
      </a:lvl8pPr>
      <a:lvl9pPr marL="2743066" algn="l" defTabSz="685766"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s.facebook.com/docs/messenger-platform" TargetMode="External"/><Relationship Id="rId2" Type="http://schemas.openxmlformats.org/officeDocument/2006/relationships/hyperlink" Target="https://developers.facebook.com/blog/post/2016/04/12/bots-for-messenger/" TargetMode="Externa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www.theverge.com/2016/4/12/11395806/facebook-messenger-bot-platform-announced-f8-conference"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icrosoft.com/en-us/skype/bots" TargetMode="External"/><Relationship Id="rId2" Type="http://schemas.openxmlformats.org/officeDocument/2006/relationships/hyperlink" Target="http://www.skype.com/developer" TargetMode="Externa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blogs.skype.com/2016/03/30/skype-bots-preview-comes-to-consumers-and-developer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hyperlink" Target="http://www.meaningcloud.com/" TargetMode="External"/><Relationship Id="rId13" Type="http://schemas.openxmlformats.org/officeDocument/2006/relationships/hyperlink" Target="http://aylien.com/" TargetMode="External"/><Relationship Id="rId3" Type="http://schemas.openxmlformats.org/officeDocument/2006/relationships/hyperlink" Target="http://msg.ai/" TargetMode="External"/><Relationship Id="rId7" Type="http://schemas.openxmlformats.org/officeDocument/2006/relationships/hyperlink" Target="http://klangoo.com/search.aspx" TargetMode="External"/><Relationship Id="rId12" Type="http://schemas.openxmlformats.org/officeDocument/2006/relationships/hyperlink" Target="https://www.quora.com/topic/Semantria" TargetMode="External"/><Relationship Id="rId2" Type="http://schemas.openxmlformats.org/officeDocument/2006/relationships/notesSlide" Target="../notesSlides/notesSlide9.xml"/><Relationship Id="rId16" Type="http://schemas.openxmlformats.org/officeDocument/2006/relationships/hyperlink" Target="https://www.microsoft.com/cognitive-services/en-us/apis" TargetMode="External"/><Relationship Id="rId1" Type="http://schemas.openxmlformats.org/officeDocument/2006/relationships/slideLayout" Target="../slideLayouts/slideLayout23.xml"/><Relationship Id="rId6" Type="http://schemas.openxmlformats.org/officeDocument/2006/relationships/hyperlink" Target="http://www.cogitoapi.com/" TargetMode="External"/><Relationship Id="rId11" Type="http://schemas.openxmlformats.org/officeDocument/2006/relationships/hyperlink" Target="https://www.quora.com/topic/Saplo-company" TargetMode="External"/><Relationship Id="rId5" Type="http://schemas.openxmlformats.org/officeDocument/2006/relationships/hyperlink" Target="https://www.bitext.com/text-analysis-api/" TargetMode="External"/><Relationship Id="rId15" Type="http://schemas.openxmlformats.org/officeDocument/2006/relationships/hyperlink" Target="https://www.wolframalpha.com/" TargetMode="External"/><Relationship Id="rId10" Type="http://schemas.openxmlformats.org/officeDocument/2006/relationships/hyperlink" Target="https://developer.rosette.com/" TargetMode="External"/><Relationship Id="rId4" Type="http://schemas.openxmlformats.org/officeDocument/2006/relationships/hyperlink" Target="https://www.opencalais.com/opencalais-demo/" TargetMode="External"/><Relationship Id="rId9" Type="http://schemas.openxmlformats.org/officeDocument/2006/relationships/hyperlink" Target="https://www.quora.com/topic/Ingen-io" TargetMode="External"/><Relationship Id="rId14" Type="http://schemas.openxmlformats.org/officeDocument/2006/relationships/hyperlink" Target="https://www.textrazor.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facebook.com/alex.krakovetskiy"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businessinsider.com/the-messaging-app-report-2015-11?IR=T" TargetMode="External"/><Relationship Id="rId7" Type="http://schemas.openxmlformats.org/officeDocument/2006/relationships/image" Target="../media/image19.png"/><Relationship Id="rId2" Type="http://schemas.openxmlformats.org/officeDocument/2006/relationships/hyperlink" Target="http://qz.com/253618/most-smartphone-users-download-zero-apps-per-month/" TargetMode="Externa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hyperlink" Target="http://www.techinsider.io/joshua-browder-bot-for-parking-tickets-2016-2" TargetMode="External"/><Relationship Id="rId2" Type="http://schemas.openxmlformats.org/officeDocument/2006/relationships/hyperlink" Target="http://www.businessinsider.com/startup-msgai-wants-to-make-bots-big-2016-3" TargetMode="Externa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hyperlink" Target="http://nautil.us/issue/33/attraction/your-next-new-best-friend-might-be-a-robot" TargetMode="External"/><Relationship Id="rId2" Type="http://schemas.openxmlformats.org/officeDocument/2006/relationships/hyperlink" Target="http://www.forbes.com/sites/parmyolson/2016/03/08/tina-chat-bot-telegram-siri-iran/" TargetMode="External"/><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hyperlink" Target="http://www.techinsider.io/psychotherapy-bot-in-middle-east-2016-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embed.ly/1/image/Resize?key=92b31102528511e1a2ec4040d3dc5c07&amp;width=800&amp;grow=true&amp;url=https://c1.staticflickr.com/9/8050/8148834114_30a2f6c47e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93" y="0"/>
            <a:ext cx="9440694" cy="514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Commands</a:t>
            </a:r>
            <a:endParaRPr lang="en-US" dirty="0"/>
          </a:p>
        </p:txBody>
      </p:sp>
      <p:sp>
        <p:nvSpPr>
          <p:cNvPr id="4" name="Text Placeholder 3"/>
          <p:cNvSpPr>
            <a:spLocks noGrp="1"/>
          </p:cNvSpPr>
          <p:nvPr>
            <p:ph type="body" sz="quarter" idx="10"/>
          </p:nvPr>
        </p:nvSpPr>
        <p:spPr>
          <a:xfrm>
            <a:off x="269262" y="1568689"/>
            <a:ext cx="2793251" cy="2597947"/>
          </a:xfrm>
        </p:spPr>
        <p:txBody>
          <a:bodyPr/>
          <a:lstStyle/>
          <a:p>
            <a:r>
              <a:rPr lang="en-US" sz="2000" dirty="0">
                <a:latin typeface="+mn-lt"/>
              </a:rPr>
              <a:t>Predefined set of commands, forms and flows.</a:t>
            </a:r>
          </a:p>
          <a:p>
            <a:r>
              <a:rPr lang="en-US" sz="2000" dirty="0">
                <a:latin typeface="+mn-lt"/>
              </a:rPr>
              <a:t>Requires user’s interaction.</a:t>
            </a:r>
          </a:p>
          <a:p>
            <a:pPr marL="0" indent="0">
              <a:buNone/>
            </a:pPr>
            <a:endParaRPr lang="en-US" sz="2000" dirty="0">
              <a:latin typeface="+mn-lt"/>
            </a:endParaRPr>
          </a:p>
          <a:p>
            <a:pPr marL="0" indent="0">
              <a:buNone/>
            </a:pPr>
            <a:endParaRPr lang="en-US" sz="2000" dirty="0">
              <a:latin typeface="+mn-lt"/>
            </a:endParaRPr>
          </a:p>
          <a:p>
            <a:pPr marL="0" indent="0">
              <a:buNone/>
            </a:pPr>
            <a:r>
              <a:rPr lang="en-US" sz="2000" dirty="0">
                <a:latin typeface="+mn-lt"/>
              </a:rPr>
              <a:t>Just like websites.</a:t>
            </a:r>
          </a:p>
        </p:txBody>
      </p:sp>
      <p:pic>
        <p:nvPicPr>
          <p:cNvPr id="2" name="Picture 1"/>
          <p:cNvPicPr>
            <a:picLocks noChangeAspect="1"/>
          </p:cNvPicPr>
          <p:nvPr/>
        </p:nvPicPr>
        <p:blipFill>
          <a:blip r:embed="rId2"/>
          <a:stretch>
            <a:fillRect/>
          </a:stretch>
        </p:blipFill>
        <p:spPr>
          <a:xfrm>
            <a:off x="3991867" y="497994"/>
            <a:ext cx="4878203" cy="4114800"/>
          </a:xfrm>
          <a:prstGeom prst="rect">
            <a:avLst/>
          </a:prstGeom>
        </p:spPr>
      </p:pic>
    </p:spTree>
    <p:extLst>
      <p:ext uri="{BB962C8B-B14F-4D97-AF65-F5344CB8AC3E}">
        <p14:creationId xmlns:p14="http://schemas.microsoft.com/office/powerpoint/2010/main" val="14652862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AI dialogs</a:t>
            </a:r>
            <a:endParaRPr lang="en-US" dirty="0"/>
          </a:p>
        </p:txBody>
      </p:sp>
      <p:sp>
        <p:nvSpPr>
          <p:cNvPr id="4" name="Text Placeholder 3"/>
          <p:cNvSpPr>
            <a:spLocks noGrp="1"/>
          </p:cNvSpPr>
          <p:nvPr>
            <p:ph type="body" sz="quarter" idx="10"/>
          </p:nvPr>
        </p:nvSpPr>
        <p:spPr>
          <a:xfrm>
            <a:off x="269263" y="1568689"/>
            <a:ext cx="2561024" cy="1859283"/>
          </a:xfrm>
        </p:spPr>
        <p:txBody>
          <a:bodyPr/>
          <a:lstStyle/>
          <a:p>
            <a:r>
              <a:rPr lang="en-US" sz="2000" dirty="0">
                <a:latin typeface="+mn-lt"/>
              </a:rPr>
              <a:t>Using Natural Language Processing for understanding human language</a:t>
            </a:r>
          </a:p>
          <a:p>
            <a:endParaRPr lang="en-US" sz="2000" dirty="0">
              <a:latin typeface="+mn-lt"/>
            </a:endParaRPr>
          </a:p>
        </p:txBody>
      </p:sp>
      <p:pic>
        <p:nvPicPr>
          <p:cNvPr id="3074" name="Picture 2" descr="https://cdn2.vox-cdn.com/thumbor/gxTSGFKbk-9tSB6HNJK1cbUeXA4=/cdn0.vox-cdn.com/uploads/chorus_asset/file/6238309/Screen_Shot_2016-03-24_at_10.46.22_AM.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370" y="217136"/>
            <a:ext cx="5981700" cy="2933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76" name="Picture 4" descr="https://i.kinja-img.com/gawker-media/image/upload/apygpcqtlc465rqwuiy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3" y="1142320"/>
            <a:ext cx="7620000" cy="3676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s://www.extremetech.com/wp-content/uploads/2016/03/ParentsProudest-640x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4480" y="217136"/>
            <a:ext cx="6096000" cy="2533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28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1000"/>
                                        <p:tgtEl>
                                          <p:spTgt spid="3078"/>
                                        </p:tgtEl>
                                      </p:cBhvr>
                                    </p:animEffect>
                                    <p:anim calcmode="lin" valueType="num">
                                      <p:cBhvr>
                                        <p:cTn id="22" dur="1000" fill="hold"/>
                                        <p:tgtEl>
                                          <p:spTgt spid="3078"/>
                                        </p:tgtEl>
                                        <p:attrNameLst>
                                          <p:attrName>ppt_x</p:attrName>
                                        </p:attrNameLst>
                                      </p:cBhvr>
                                      <p:tavLst>
                                        <p:tav tm="0">
                                          <p:val>
                                            <p:strVal val="#ppt_x"/>
                                          </p:val>
                                        </p:tav>
                                        <p:tav tm="100000">
                                          <p:val>
                                            <p:strVal val="#ppt_x"/>
                                          </p:val>
                                        </p:tav>
                                      </p:tavLst>
                                    </p:anim>
                                    <p:anim calcmode="lin" valueType="num">
                                      <p:cBhvr>
                                        <p:cTn id="23"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New markets</a:t>
            </a:r>
            <a:endParaRPr lang="en-US" dirty="0"/>
          </a:p>
        </p:txBody>
      </p:sp>
      <p:sp>
        <p:nvSpPr>
          <p:cNvPr id="4" name="Text Placeholder 3"/>
          <p:cNvSpPr>
            <a:spLocks noGrp="1"/>
          </p:cNvSpPr>
          <p:nvPr>
            <p:ph type="body" sz="quarter" idx="10"/>
          </p:nvPr>
        </p:nvSpPr>
        <p:spPr>
          <a:xfrm>
            <a:off x="269263" y="1081314"/>
            <a:ext cx="7597480" cy="2499459"/>
          </a:xfrm>
        </p:spPr>
        <p:txBody>
          <a:bodyPr/>
          <a:lstStyle/>
          <a:p>
            <a:pPr marL="514350" indent="-514350">
              <a:buFont typeface="+mj-lt"/>
              <a:buAutoNum type="arabicPeriod"/>
            </a:pPr>
            <a:r>
              <a:rPr lang="en-US" sz="2400" dirty="0">
                <a:latin typeface="+mn-lt"/>
              </a:rPr>
              <a:t>AI/ML/NLP platforms</a:t>
            </a:r>
          </a:p>
          <a:p>
            <a:pPr marL="514350" indent="-514350">
              <a:buFont typeface="+mj-lt"/>
              <a:buAutoNum type="arabicPeriod"/>
            </a:pPr>
            <a:r>
              <a:rPr lang="en-US" sz="2400" dirty="0">
                <a:latin typeface="+mn-lt"/>
              </a:rPr>
              <a:t>Bot frameworks</a:t>
            </a:r>
          </a:p>
          <a:p>
            <a:pPr marL="514350" indent="-514350">
              <a:buFont typeface="+mj-lt"/>
              <a:buAutoNum type="arabicPeriod"/>
            </a:pPr>
            <a:r>
              <a:rPr lang="en-US" sz="2400" dirty="0">
                <a:latin typeface="+mn-lt"/>
              </a:rPr>
              <a:t>Bot stores</a:t>
            </a:r>
          </a:p>
          <a:p>
            <a:pPr marL="514350" indent="-514350">
              <a:buFont typeface="+mj-lt"/>
              <a:buAutoNum type="arabicPeriod"/>
            </a:pPr>
            <a:r>
              <a:rPr lang="en-US" sz="2400" dirty="0">
                <a:latin typeface="+mn-lt"/>
              </a:rPr>
              <a:t>Bots development</a:t>
            </a:r>
          </a:p>
          <a:p>
            <a:pPr marL="514350" indent="-514350">
              <a:buFont typeface="+mj-lt"/>
              <a:buAutoNum type="arabicPeriod"/>
            </a:pPr>
            <a:r>
              <a:rPr lang="en-US" sz="2400" dirty="0">
                <a:latin typeface="+mn-lt"/>
              </a:rPr>
              <a:t>Business processes automation</a:t>
            </a:r>
          </a:p>
          <a:p>
            <a:pPr marL="514350" indent="-514350">
              <a:buFont typeface="+mj-lt"/>
              <a:buAutoNum type="arabicPeriod"/>
            </a:pPr>
            <a:r>
              <a:rPr lang="en-US" sz="2400" dirty="0">
                <a:latin typeface="+mn-lt"/>
              </a:rPr>
              <a:t>Bots in marketing  </a:t>
            </a:r>
          </a:p>
        </p:txBody>
      </p:sp>
    </p:spTree>
    <p:extLst>
      <p:ext uri="{BB962C8B-B14F-4D97-AF65-F5344CB8AC3E}">
        <p14:creationId xmlns:p14="http://schemas.microsoft.com/office/powerpoint/2010/main" val="39643633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740229"/>
            <a:ext cx="8758623" cy="3256589"/>
          </a:xfrm>
        </p:spPr>
        <p:txBody>
          <a:bodyPr/>
          <a:lstStyle/>
          <a:p>
            <a:pPr marL="0" indent="0">
              <a:lnSpc>
                <a:spcPct val="100000"/>
              </a:lnSpc>
              <a:buNone/>
            </a:pPr>
            <a:r>
              <a:rPr lang="en-US" dirty="0">
                <a:solidFill>
                  <a:schemeClr val="accent3">
                    <a:lumMod val="60000"/>
                    <a:lumOff val="40000"/>
                  </a:schemeClr>
                </a:solidFill>
              </a:rPr>
              <a:t>Will bots totally replace apps in the nearest future?</a:t>
            </a:r>
          </a:p>
          <a:p>
            <a:pPr marL="0" indent="0">
              <a:lnSpc>
                <a:spcPct val="100000"/>
              </a:lnSpc>
              <a:buNone/>
            </a:pPr>
            <a:endParaRPr lang="en-US" sz="3600" dirty="0">
              <a:solidFill>
                <a:schemeClr val="accent3">
                  <a:lumMod val="60000"/>
                  <a:lumOff val="40000"/>
                </a:schemeClr>
              </a:solidFill>
            </a:endParaRPr>
          </a:p>
          <a:p>
            <a:pPr marL="0" indent="0">
              <a:lnSpc>
                <a:spcPct val="100000"/>
              </a:lnSpc>
              <a:buNone/>
            </a:pPr>
            <a:endParaRPr lang="en-US" sz="3600" dirty="0">
              <a:solidFill>
                <a:schemeClr val="accent3">
                  <a:lumMod val="60000"/>
                  <a:lumOff val="40000"/>
                </a:schemeClr>
              </a:solidFill>
            </a:endParaRPr>
          </a:p>
          <a:p>
            <a:pPr marL="0" indent="0">
              <a:lnSpc>
                <a:spcPct val="100000"/>
              </a:lnSpc>
              <a:buNone/>
            </a:pPr>
            <a:r>
              <a:rPr lang="en-US" sz="7200" b="1" dirty="0">
                <a:solidFill>
                  <a:schemeClr val="bg2">
                    <a:lumMod val="75000"/>
                  </a:schemeClr>
                </a:solidFill>
              </a:rPr>
              <a:t>No.</a:t>
            </a:r>
            <a:r>
              <a:rPr lang="en-US" sz="7200" dirty="0">
                <a:solidFill>
                  <a:schemeClr val="bg2">
                    <a:lumMod val="75000"/>
                  </a:schemeClr>
                </a:solidFill>
              </a:rPr>
              <a:t> </a:t>
            </a:r>
            <a:endParaRPr lang="en-US" sz="3600" dirty="0">
              <a:solidFill>
                <a:schemeClr val="bg2">
                  <a:lumMod val="75000"/>
                </a:schemeClr>
              </a:solidFill>
            </a:endParaRPr>
          </a:p>
        </p:txBody>
      </p:sp>
    </p:spTree>
    <p:extLst>
      <p:ext uri="{BB962C8B-B14F-4D97-AF65-F5344CB8AC3E}">
        <p14:creationId xmlns:p14="http://schemas.microsoft.com/office/powerpoint/2010/main" val="11101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2" name="Text Placeholder 1"/>
          <p:cNvSpPr>
            <a:spLocks noGrp="1"/>
          </p:cNvSpPr>
          <p:nvPr>
            <p:ph type="body" sz="quarter" idx="10"/>
          </p:nvPr>
        </p:nvSpPr>
        <p:spPr>
          <a:xfrm>
            <a:off x="269261" y="1164657"/>
            <a:ext cx="3585657" cy="1292975"/>
          </a:xfrm>
        </p:spPr>
        <p:txBody>
          <a:bodyPr/>
          <a:lstStyle/>
          <a:p>
            <a:pPr marL="342900" indent="-342900">
              <a:buFont typeface="+mj-lt"/>
              <a:buAutoNum type="arabicPeriod"/>
            </a:pPr>
            <a:r>
              <a:rPr lang="en-US" sz="1600" dirty="0">
                <a:latin typeface="+mn-lt"/>
                <a:hlinkClick r:id="rId2"/>
              </a:rPr>
              <a:t>https://developers.facebook.com/blog/post/2016/04/12/bots-for-messenger/</a:t>
            </a:r>
            <a:r>
              <a:rPr lang="en-US" sz="1600" dirty="0">
                <a:latin typeface="+mn-lt"/>
              </a:rPr>
              <a:t> </a:t>
            </a:r>
          </a:p>
          <a:p>
            <a:pPr marL="342900" indent="-342900">
              <a:buFont typeface="+mj-lt"/>
              <a:buAutoNum type="arabicPeriod"/>
            </a:pPr>
            <a:r>
              <a:rPr lang="en-US" sz="1600" dirty="0">
                <a:latin typeface="+mn-lt"/>
                <a:hlinkClick r:id="rId3"/>
              </a:rPr>
              <a:t>https://developers.facebook.com/docs/messenger-platform</a:t>
            </a:r>
            <a:r>
              <a:rPr lang="en-US" sz="1600" dirty="0">
                <a:latin typeface="+mn-lt"/>
              </a:rPr>
              <a:t> </a:t>
            </a:r>
          </a:p>
        </p:txBody>
      </p:sp>
      <p:pic>
        <p:nvPicPr>
          <p:cNvPr id="4098" name="Picture 2" descr="https://scontent-waw1-1.xx.fbcdn.net/hphotos-xpf1/t39.2178-6/12679469_1683414755246711_1965831547_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996" y="554510"/>
            <a:ext cx="3505200"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261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2" name="Text Placeholder 1"/>
          <p:cNvSpPr>
            <a:spLocks noGrp="1"/>
          </p:cNvSpPr>
          <p:nvPr>
            <p:ph type="body" sz="quarter" idx="10"/>
          </p:nvPr>
        </p:nvSpPr>
        <p:spPr>
          <a:xfrm>
            <a:off x="269261" y="1164657"/>
            <a:ext cx="2233307" cy="899021"/>
          </a:xfrm>
        </p:spPr>
        <p:txBody>
          <a:bodyPr/>
          <a:lstStyle/>
          <a:p>
            <a:pPr marL="342900" indent="-342900">
              <a:buFont typeface="+mj-lt"/>
              <a:buAutoNum type="arabicPeriod"/>
            </a:pPr>
            <a:r>
              <a:rPr lang="en-US" sz="1600" dirty="0">
                <a:latin typeface="+mn-lt"/>
              </a:rPr>
              <a:t>Create app and page.</a:t>
            </a:r>
          </a:p>
          <a:p>
            <a:pPr marL="342900" indent="-342900">
              <a:buFont typeface="+mj-lt"/>
              <a:buAutoNum type="arabicPeriod"/>
            </a:pPr>
            <a:r>
              <a:rPr lang="en-US" sz="1600" dirty="0">
                <a:latin typeface="+mn-lt"/>
              </a:rPr>
              <a:t>Set up </a:t>
            </a:r>
            <a:r>
              <a:rPr lang="en-US" sz="1600" dirty="0" err="1">
                <a:latin typeface="+mn-lt"/>
              </a:rPr>
              <a:t>webhook</a:t>
            </a:r>
            <a:r>
              <a:rPr lang="en-US" sz="1600" dirty="0">
                <a:latin typeface="+mn-lt"/>
              </a:rPr>
              <a:t>.</a:t>
            </a:r>
          </a:p>
          <a:p>
            <a:pPr marL="342900" indent="-342900">
              <a:buFont typeface="+mj-lt"/>
              <a:buAutoNum type="arabicPeriod"/>
            </a:pPr>
            <a:r>
              <a:rPr lang="en-US" sz="1600" dirty="0">
                <a:latin typeface="+mn-lt"/>
              </a:rPr>
              <a:t>Subscribe the App to a Page</a:t>
            </a:r>
          </a:p>
        </p:txBody>
      </p:sp>
      <p:pic>
        <p:nvPicPr>
          <p:cNvPr id="5122" name="Picture 2" descr="https://scontent-waw1-1.xx.fbcdn.net/hphotos-xfp1/t39.2178-6/12057143_211110782612505_894181129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463" y="1015782"/>
            <a:ext cx="6136033"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55119" y="2581234"/>
            <a:ext cx="5200688" cy="1647837"/>
          </a:xfrm>
          <a:prstGeom prst="rect">
            <a:avLst/>
          </a:prstGeom>
        </p:spPr>
      </p:pic>
      <p:pic>
        <p:nvPicPr>
          <p:cNvPr id="6" name="Picture 5"/>
          <p:cNvPicPr>
            <a:picLocks noChangeAspect="1"/>
          </p:cNvPicPr>
          <p:nvPr/>
        </p:nvPicPr>
        <p:blipFill>
          <a:blip r:embed="rId4"/>
          <a:stretch>
            <a:fillRect/>
          </a:stretch>
        </p:blipFill>
        <p:spPr>
          <a:xfrm>
            <a:off x="255119" y="4384674"/>
            <a:ext cx="6377034" cy="361953"/>
          </a:xfrm>
          <a:prstGeom prst="rect">
            <a:avLst/>
          </a:prstGeom>
        </p:spPr>
      </p:pic>
    </p:spTree>
    <p:extLst>
      <p:ext uri="{BB962C8B-B14F-4D97-AF65-F5344CB8AC3E}">
        <p14:creationId xmlns:p14="http://schemas.microsoft.com/office/powerpoint/2010/main" val="219947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4" name="Text Placeholder 3"/>
          <p:cNvSpPr>
            <a:spLocks noGrp="1"/>
          </p:cNvSpPr>
          <p:nvPr>
            <p:ph type="body" sz="quarter" idx="10"/>
          </p:nvPr>
        </p:nvSpPr>
        <p:spPr/>
        <p:txBody>
          <a:bodyPr/>
          <a:lstStyle/>
          <a:p>
            <a:endParaRPr lang="en-US"/>
          </a:p>
        </p:txBody>
      </p:sp>
      <p:pic>
        <p:nvPicPr>
          <p:cNvPr id="6146" name="Picture 2" descr="https://scontent-waw1-1.xx.fbcdn.net/t39.2178-6/12995584_501951869994660_283982316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350" y="1336960"/>
            <a:ext cx="5697521" cy="3657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318819" y="940902"/>
            <a:ext cx="3739210" cy="3657600"/>
          </a:xfrm>
          <a:prstGeom prst="rect">
            <a:avLst/>
          </a:prstGeom>
        </p:spPr>
      </p:pic>
    </p:spTree>
    <p:extLst>
      <p:ext uri="{BB962C8B-B14F-4D97-AF65-F5344CB8AC3E}">
        <p14:creationId xmlns:p14="http://schemas.microsoft.com/office/powerpoint/2010/main" val="1060276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4" name="Text Placeholder 3"/>
          <p:cNvSpPr>
            <a:spLocks noGrp="1"/>
          </p:cNvSpPr>
          <p:nvPr>
            <p:ph type="body" sz="quarter" idx="10"/>
          </p:nvPr>
        </p:nvSpPr>
        <p:spPr/>
        <p:txBody>
          <a:bodyPr/>
          <a:lstStyle/>
          <a:p>
            <a:endParaRPr lang="en-US"/>
          </a:p>
        </p:txBody>
      </p:sp>
      <p:pic>
        <p:nvPicPr>
          <p:cNvPr id="7170" name="Picture 2" descr="https://scontent-waw1-1.xx.fbcdn.net/t39.2178-6/12679454_228093174215421_635988637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70" y="1299182"/>
            <a:ext cx="7806192"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3379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"Message Us" Plugin</a:t>
            </a:r>
          </a:p>
        </p:txBody>
      </p:sp>
      <p:sp>
        <p:nvSpPr>
          <p:cNvPr id="4" name="Text Placeholder 3"/>
          <p:cNvSpPr>
            <a:spLocks noGrp="1"/>
          </p:cNvSpPr>
          <p:nvPr>
            <p:ph type="body" sz="quarter" idx="10"/>
          </p:nvPr>
        </p:nvSpPr>
        <p:spPr/>
        <p:txBody>
          <a:bodyPr/>
          <a:lstStyle/>
          <a:p>
            <a:endParaRPr lang="en-US" dirty="0"/>
          </a:p>
        </p:txBody>
      </p:sp>
      <p:pic>
        <p:nvPicPr>
          <p:cNvPr id="8194" name="Picture 2" descr="https://scontent-waw1-1.xx.fbcdn.net/hphotos-xap1/t39.2178-6/12995578_242850346069918_2047888084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955" y="891885"/>
            <a:ext cx="7270998" cy="36576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scontent-waw1-1.xx.fbcdn.net/hphotos-xpf1/t39.2178-6/12601305_843535939108260_1855995549_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32" y="1902743"/>
            <a:ext cx="580029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5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1000"/>
                                        <p:tgtEl>
                                          <p:spTgt spid="8196"/>
                                        </p:tgtEl>
                                      </p:cBhvr>
                                    </p:animEffect>
                                    <p:anim calcmode="lin" valueType="num">
                                      <p:cBhvr>
                                        <p:cTn id="8" dur="1000" fill="hold"/>
                                        <p:tgtEl>
                                          <p:spTgt spid="8196"/>
                                        </p:tgtEl>
                                        <p:attrNameLst>
                                          <p:attrName>ppt_x</p:attrName>
                                        </p:attrNameLst>
                                      </p:cBhvr>
                                      <p:tavLst>
                                        <p:tav tm="0">
                                          <p:val>
                                            <p:strVal val="#ppt_x"/>
                                          </p:val>
                                        </p:tav>
                                        <p:tav tm="100000">
                                          <p:val>
                                            <p:strVal val="#ppt_x"/>
                                          </p:val>
                                        </p:tav>
                                      </p:tavLst>
                                    </p:anim>
                                    <p:anim calcmode="lin" valueType="num">
                                      <p:cBhvr>
                                        <p:cTn id="9"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740229"/>
            <a:ext cx="8758623" cy="4418371"/>
          </a:xfrm>
        </p:spPr>
        <p:txBody>
          <a:bodyPr/>
          <a:lstStyle/>
          <a:p>
            <a:pPr marL="0" indent="0">
              <a:lnSpc>
                <a:spcPct val="100000"/>
              </a:lnSpc>
              <a:buNone/>
            </a:pPr>
            <a:r>
              <a:rPr lang="en-US" dirty="0">
                <a:solidFill>
                  <a:schemeClr val="accent3">
                    <a:lumMod val="60000"/>
                    <a:lumOff val="40000"/>
                  </a:schemeClr>
                </a:solidFill>
              </a:rPr>
              <a:t>“For millions of people, Messenger could be the first place they ever encounter a chat bot. And if people embrace bots in large numbers, it could trigger the biggest gold rush in software development since Apple opened the App Store.”</a:t>
            </a:r>
          </a:p>
          <a:p>
            <a:pPr marL="0" indent="0">
              <a:lnSpc>
                <a:spcPct val="100000"/>
              </a:lnSpc>
              <a:buNone/>
            </a:pPr>
            <a:endParaRPr lang="en-US" dirty="0"/>
          </a:p>
          <a:p>
            <a:pPr marL="0" indent="0">
              <a:lnSpc>
                <a:spcPct val="100000"/>
              </a:lnSpc>
              <a:buNone/>
            </a:pPr>
            <a:r>
              <a:rPr lang="en-US" sz="2000" dirty="0"/>
              <a:t>The Verge</a:t>
            </a:r>
            <a:br>
              <a:rPr lang="en-US" sz="2000" dirty="0"/>
            </a:br>
            <a:r>
              <a:rPr lang="en-US" sz="2000" dirty="0">
                <a:hlinkClick r:id="rId2"/>
              </a:rPr>
              <a:t>http://www.theverge.com/2016/4/12/11395806/facebook-messenger-bot-platform-announced-f8-conference</a:t>
            </a:r>
            <a:r>
              <a:rPr lang="en-US" sz="2000" dirty="0"/>
              <a:t> </a:t>
            </a:r>
            <a:endParaRPr lang="en-US" sz="3600" dirty="0"/>
          </a:p>
        </p:txBody>
      </p:sp>
    </p:spTree>
    <p:extLst>
      <p:ext uri="{BB962C8B-B14F-4D97-AF65-F5344CB8AC3E}">
        <p14:creationId xmlns:p14="http://schemas.microsoft.com/office/powerpoint/2010/main" val="2209711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941" y="259518"/>
            <a:ext cx="8656239" cy="1359775"/>
          </a:xfrm>
        </p:spPr>
        <p:txBody>
          <a:bodyPr/>
          <a:lstStyle/>
          <a:p>
            <a:r>
              <a:rPr lang="en-US" sz="5400" dirty="0"/>
              <a:t>#</a:t>
            </a:r>
            <a:r>
              <a:rPr lang="en-US" sz="5400" dirty="0" err="1"/>
              <a:t>appclub</a:t>
            </a:r>
            <a:br>
              <a:rPr lang="en-US" sz="5400" dirty="0"/>
            </a:br>
            <a:r>
              <a:rPr lang="en-US" sz="5400" dirty="0"/>
              <a:t>http://appclub.im/</a:t>
            </a:r>
            <a:br>
              <a:rPr lang="en-US" sz="5400" dirty="0"/>
            </a:br>
            <a:r>
              <a:rPr lang="en-US" sz="5400" dirty="0"/>
              <a:t>@</a:t>
            </a:r>
            <a:r>
              <a:rPr lang="en-US" sz="5400" dirty="0" err="1"/>
              <a:t>appclubim</a:t>
            </a:r>
            <a:br>
              <a:rPr lang="en-US" sz="5400" dirty="0"/>
            </a:br>
            <a:r>
              <a:rPr lang="en-US" sz="5400" dirty="0"/>
              <a:t>https://fb.com/appclub.im</a:t>
            </a:r>
          </a:p>
        </p:txBody>
      </p:sp>
      <p:pic>
        <p:nvPicPr>
          <p:cNvPr id="22530" name="Picture 2" descr="http://appclub.im/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012" y="3909420"/>
            <a:ext cx="202386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devrain.com/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257" y="3831315"/>
            <a:ext cx="1905000" cy="80962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www.chasopys.ua/static/css/image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409" y="3594143"/>
            <a:ext cx="99060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48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Microsoft Skype Bots</a:t>
            </a:r>
            <a:endParaRPr lang="en-US" dirty="0"/>
          </a:p>
        </p:txBody>
      </p:sp>
      <p:sp>
        <p:nvSpPr>
          <p:cNvPr id="2" name="Text Placeholder 1"/>
          <p:cNvSpPr>
            <a:spLocks noGrp="1"/>
          </p:cNvSpPr>
          <p:nvPr>
            <p:ph type="body" sz="quarter" idx="10"/>
          </p:nvPr>
        </p:nvSpPr>
        <p:spPr>
          <a:xfrm>
            <a:off x="269261" y="1164657"/>
            <a:ext cx="2964827" cy="3361233"/>
          </a:xfrm>
        </p:spPr>
        <p:txBody>
          <a:bodyPr/>
          <a:lstStyle/>
          <a:p>
            <a:pPr marL="0" indent="0">
              <a:buNone/>
            </a:pPr>
            <a:r>
              <a:rPr lang="en-US" sz="1600" dirty="0">
                <a:latin typeface="+mn-lt"/>
                <a:hlinkClick r:id="rId2"/>
              </a:rPr>
              <a:t>http://www.skype.com/developer</a:t>
            </a:r>
            <a:endParaRPr lang="en-US" sz="1600" dirty="0">
              <a:latin typeface="+mn-lt"/>
            </a:endParaRPr>
          </a:p>
          <a:p>
            <a:pPr marL="0" indent="0">
              <a:buNone/>
            </a:pPr>
            <a:endParaRPr lang="en-US" sz="1600" dirty="0">
              <a:latin typeface="+mn-lt"/>
            </a:endParaRPr>
          </a:p>
          <a:p>
            <a:pPr marL="0" indent="0">
              <a:buNone/>
            </a:pPr>
            <a:r>
              <a:rPr lang="en-US" sz="1600" dirty="0">
                <a:latin typeface="+mn-lt"/>
                <a:hlinkClick r:id="rId3"/>
              </a:rPr>
              <a:t>https://developer.microsoft.com/en-us/skype/bots</a:t>
            </a:r>
            <a:r>
              <a:rPr lang="en-US" sz="1600" dirty="0">
                <a:latin typeface="+mn-lt"/>
              </a:rPr>
              <a:t>  </a:t>
            </a:r>
          </a:p>
          <a:p>
            <a:pPr marL="0" indent="0">
              <a:buNone/>
            </a:pPr>
            <a:endParaRPr lang="en-US" sz="1600" dirty="0">
              <a:latin typeface="+mn-lt"/>
            </a:endParaRPr>
          </a:p>
          <a:p>
            <a:pPr marL="0" indent="0">
              <a:buNone/>
            </a:pPr>
            <a:r>
              <a:rPr lang="en-US" sz="1600" dirty="0">
                <a:latin typeface="+mn-lt"/>
                <a:hlinkClick r:id="rId4"/>
              </a:rPr>
              <a:t>http://blogs.skype.com/2016/03/30/skype-bots-preview-comes-to-consumers-and-developers/</a:t>
            </a:r>
            <a:r>
              <a:rPr lang="en-US" sz="1600" dirty="0">
                <a:latin typeface="+mn-lt"/>
              </a:rPr>
              <a:t> </a:t>
            </a:r>
          </a:p>
          <a:p>
            <a:pPr marL="0" indent="0">
              <a:buNone/>
            </a:pPr>
            <a:endParaRPr lang="en-US" sz="1600" dirty="0">
              <a:latin typeface="+mn-lt"/>
            </a:endParaRPr>
          </a:p>
          <a:p>
            <a:pPr marL="0" indent="0">
              <a:buNone/>
            </a:pPr>
            <a:endParaRPr lang="en-US" sz="1600" dirty="0">
              <a:latin typeface="+mn-lt"/>
            </a:endParaRPr>
          </a:p>
          <a:p>
            <a:pPr marL="0" indent="0">
              <a:buNone/>
            </a:pPr>
            <a:r>
              <a:rPr lang="en-US" sz="1600" dirty="0">
                <a:latin typeface="+mn-lt"/>
              </a:rPr>
              <a:t>C# or Node.js</a:t>
            </a:r>
          </a:p>
        </p:txBody>
      </p:sp>
      <p:pic>
        <p:nvPicPr>
          <p:cNvPr id="9218" name="Picture 2" descr="Skype Bots on Windows Desk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5222" y="1051151"/>
            <a:ext cx="5486400"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7093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12086" y="975598"/>
            <a:ext cx="5002725" cy="1547128"/>
          </a:xfrm>
          <a:noFill/>
        </p:spPr>
        <p:txBody>
          <a:bodyPr vert="horz" wrap="square" lIns="68570" tIns="34285" rIns="68570" bIns="34285" rtlCol="0">
            <a:normAutofit/>
          </a:bodyPr>
          <a:lstStyle/>
          <a:p>
            <a:pPr marL="0" indent="0">
              <a:buNone/>
            </a:pPr>
            <a:r>
              <a:rPr lang="en-US" sz="2100" dirty="0">
                <a:solidFill>
                  <a:schemeClr val="tx1"/>
                </a:solidFill>
              </a:rPr>
              <a:t>Bot Framework is a </a:t>
            </a:r>
            <a:r>
              <a:rPr lang="en-US" sz="2100" b="1" u="sng" dirty="0">
                <a:solidFill>
                  <a:schemeClr val="tx1"/>
                </a:solidFill>
              </a:rPr>
              <a:t>Microsoft-operated service and an SDK</a:t>
            </a:r>
            <a:r>
              <a:rPr lang="en-US" sz="2100" dirty="0">
                <a:solidFill>
                  <a:schemeClr val="tx1"/>
                </a:solidFill>
              </a:rPr>
              <a:t>.</a:t>
            </a:r>
          </a:p>
        </p:txBody>
      </p:sp>
      <p:sp>
        <p:nvSpPr>
          <p:cNvPr id="2" name="Title 1"/>
          <p:cNvSpPr>
            <a:spLocks noGrp="1"/>
          </p:cNvSpPr>
          <p:nvPr>
            <p:ph type="title"/>
          </p:nvPr>
        </p:nvSpPr>
        <p:spPr/>
        <p:txBody>
          <a:bodyPr/>
          <a:lstStyle/>
          <a:p>
            <a:r>
              <a:rPr lang="en-US" sz="3232" dirty="0"/>
              <a:t>Bot Framework</a:t>
            </a:r>
          </a:p>
        </p:txBody>
      </p:sp>
      <p:sp>
        <p:nvSpPr>
          <p:cNvPr id="6" name="Content Placeholder 2"/>
          <p:cNvSpPr txBox="1">
            <a:spLocks/>
          </p:cNvSpPr>
          <p:nvPr/>
        </p:nvSpPr>
        <p:spPr>
          <a:xfrm>
            <a:off x="202550" y="2832278"/>
            <a:ext cx="5002725"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Bot Framework is </a:t>
            </a:r>
            <a:r>
              <a:rPr lang="en-US" sz="2100" b="1" u="sng" dirty="0">
                <a:solidFill>
                  <a:srgbClr val="FFFFFF"/>
                </a:solidFill>
                <a:latin typeface="Segoe UI Light"/>
              </a:rPr>
              <a:t>one of many</a:t>
            </a:r>
            <a:r>
              <a:rPr lang="en-US" sz="2100" b="1" dirty="0">
                <a:solidFill>
                  <a:srgbClr val="FFFFFF"/>
                </a:solidFill>
                <a:latin typeface="Segoe UI Light"/>
              </a:rPr>
              <a:t> </a:t>
            </a:r>
            <a:r>
              <a:rPr lang="en-US" sz="2100" dirty="0">
                <a:solidFill>
                  <a:srgbClr val="FFFFFF"/>
                </a:solidFill>
                <a:latin typeface="Segoe UI Light"/>
              </a:rPr>
              <a:t>tools Microsoft offers for building a complete bot.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0342" y="856402"/>
            <a:ext cx="3237937" cy="317082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1867" y="4601401"/>
            <a:ext cx="571277" cy="571277"/>
          </a:xfrm>
          <a:prstGeom prst="rect">
            <a:avLst/>
          </a:prstGeom>
        </p:spPr>
      </p:pic>
      <p:sp>
        <p:nvSpPr>
          <p:cNvPr id="9" name="TextBox 8"/>
          <p:cNvSpPr txBox="1"/>
          <p:nvPr/>
        </p:nvSpPr>
        <p:spPr>
          <a:xfrm>
            <a:off x="6638770" y="4674573"/>
            <a:ext cx="2225577" cy="424962"/>
          </a:xfrm>
          <a:prstGeom prst="rect">
            <a:avLst/>
          </a:prstGeom>
          <a:noFill/>
        </p:spPr>
        <p:txBody>
          <a:bodyPr wrap="none" lIns="134445" tIns="107556" rIns="134445" bIns="107556" rtlCol="0">
            <a:spAutoFit/>
          </a:bodyPr>
          <a:lstStyle/>
          <a:p>
            <a:pPr defTabSz="685739">
              <a:lnSpc>
                <a:spcPct val="90000"/>
              </a:lnSpc>
              <a:spcAft>
                <a:spcPts val="441"/>
              </a:spcAft>
              <a:defRPr/>
            </a:pPr>
            <a:r>
              <a:rPr lang="en-US" sz="1500" kern="0" dirty="0">
                <a:gradFill>
                  <a:gsLst>
                    <a:gs pos="2917">
                      <a:srgbClr val="FFFFFF"/>
                    </a:gs>
                    <a:gs pos="30000">
                      <a:srgbClr val="FFFFFF"/>
                    </a:gs>
                  </a:gsLst>
                  <a:lin ang="5400000" scaled="0"/>
                </a:gradFill>
                <a:latin typeface="Segoe UI Light"/>
              </a:rPr>
              <a:t>www.botframework.com</a:t>
            </a:r>
          </a:p>
        </p:txBody>
      </p:sp>
      <p:sp>
        <p:nvSpPr>
          <p:cNvPr id="10" name="Content Placeholder 2"/>
          <p:cNvSpPr txBox="1">
            <a:spLocks/>
          </p:cNvSpPr>
          <p:nvPr/>
        </p:nvSpPr>
        <p:spPr>
          <a:xfrm>
            <a:off x="202549" y="4027231"/>
            <a:ext cx="5552289"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Others include: LUIS, Speech APIs, Azure, more</a:t>
            </a:r>
          </a:p>
        </p:txBody>
      </p:sp>
    </p:spTree>
    <p:extLst>
      <p:ext uri="{BB962C8B-B14F-4D97-AF65-F5344CB8AC3E}">
        <p14:creationId xmlns:p14="http://schemas.microsoft.com/office/powerpoint/2010/main" val="28141863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2070" y="408612"/>
            <a:ext cx="8128000" cy="4572000"/>
          </a:xfrm>
          <a:prstGeom prst="rect">
            <a:avLst/>
          </a:prstGeom>
        </p:spPr>
      </p:pic>
      <p:sp>
        <p:nvSpPr>
          <p:cNvPr id="3" name="Title 2"/>
          <p:cNvSpPr>
            <a:spLocks noGrp="1"/>
          </p:cNvSpPr>
          <p:nvPr>
            <p:ph type="title"/>
          </p:nvPr>
        </p:nvSpPr>
        <p:spPr/>
        <p:txBody>
          <a:bodyPr/>
          <a:lstStyle/>
          <a:p>
            <a:r>
              <a:rPr lang="en-US" dirty="0"/>
              <a:t>Microsoft Bot Framework</a:t>
            </a:r>
            <a:endParaRPr lang="en-US" sz="3232" dirty="0"/>
          </a:p>
        </p:txBody>
      </p:sp>
    </p:spTree>
    <p:extLst>
      <p:ext uri="{BB962C8B-B14F-4D97-AF65-F5344CB8AC3E}">
        <p14:creationId xmlns:p14="http://schemas.microsoft.com/office/powerpoint/2010/main" val="33434035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1563818"/>
          </a:xfrm>
        </p:spPr>
        <p:txBody>
          <a:bodyPr/>
          <a:lstStyle/>
          <a:p>
            <a:pPr marL="342900" indent="-342900">
              <a:buFont typeface="+mj-lt"/>
              <a:buAutoNum type="arabicPeriod"/>
            </a:pPr>
            <a:r>
              <a:rPr lang="en-US" sz="1600" dirty="0">
                <a:latin typeface="+mn-lt"/>
              </a:rPr>
              <a:t>Download and install the Bot Application template</a:t>
            </a:r>
          </a:p>
          <a:p>
            <a:pPr marL="342900" indent="-342900">
              <a:buFont typeface="+mj-lt"/>
              <a:buAutoNum type="arabicPeriod"/>
            </a:pPr>
            <a:r>
              <a:rPr lang="en-US" sz="1600" dirty="0">
                <a:latin typeface="+mn-lt"/>
              </a:rPr>
              <a:t>Building your Bot</a:t>
            </a:r>
          </a:p>
          <a:p>
            <a:pPr marL="342900" indent="-342900">
              <a:buFont typeface="+mj-lt"/>
              <a:buAutoNum type="arabicPeriod"/>
            </a:pPr>
            <a:r>
              <a:rPr lang="en-US" sz="1600" dirty="0">
                <a:latin typeface="+mn-lt"/>
              </a:rPr>
              <a:t>Use the Bot Framework Emulator to test your Bot application</a:t>
            </a:r>
          </a:p>
        </p:txBody>
      </p:sp>
      <p:pic>
        <p:nvPicPr>
          <p:cNvPr id="5" name="Picture 4"/>
          <p:cNvPicPr>
            <a:picLocks noChangeAspect="1"/>
          </p:cNvPicPr>
          <p:nvPr/>
        </p:nvPicPr>
        <p:blipFill>
          <a:blip r:embed="rId3"/>
          <a:stretch>
            <a:fillRect/>
          </a:stretch>
        </p:blipFill>
        <p:spPr>
          <a:xfrm>
            <a:off x="3788303" y="1164657"/>
            <a:ext cx="5448340" cy="3752877"/>
          </a:xfrm>
          <a:prstGeom prst="rect">
            <a:avLst/>
          </a:prstGeom>
        </p:spPr>
      </p:pic>
      <p:pic>
        <p:nvPicPr>
          <p:cNvPr id="11266" name="Picture 2" descr="Bot running the browser targeting localh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33" y="3001247"/>
            <a:ext cx="514543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76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578933"/>
          </a:xfrm>
        </p:spPr>
        <p:txBody>
          <a:bodyPr/>
          <a:lstStyle/>
          <a:p>
            <a:pPr marL="342900" indent="-342900">
              <a:buFont typeface="+mj-lt"/>
              <a:buAutoNum type="arabicPeriod"/>
            </a:pPr>
            <a:r>
              <a:rPr lang="en-US" sz="1600" dirty="0">
                <a:latin typeface="+mn-lt"/>
              </a:rPr>
              <a:t>Registering your Bot with the Microsoft Bot Framework</a:t>
            </a:r>
          </a:p>
        </p:txBody>
      </p:sp>
      <p:pic>
        <p:nvPicPr>
          <p:cNvPr id="12290" name="Picture 2" descr="Testing the interaction with the Bot via the em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471" y="1047924"/>
            <a:ext cx="4854369"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92" name="Picture 4" descr="Register a b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92" y="2016362"/>
            <a:ext cx="2895113"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8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1000"/>
                                        <p:tgtEl>
                                          <p:spTgt spid="12292"/>
                                        </p:tgtEl>
                                      </p:cBhvr>
                                    </p:animEffect>
                                    <p:anim calcmode="lin" valueType="num">
                                      <p:cBhvr>
                                        <p:cTn id="8" dur="1000" fill="hold"/>
                                        <p:tgtEl>
                                          <p:spTgt spid="12292"/>
                                        </p:tgtEl>
                                        <p:attrNameLst>
                                          <p:attrName>ppt_x</p:attrName>
                                        </p:attrNameLst>
                                      </p:cBhvr>
                                      <p:tavLst>
                                        <p:tav tm="0">
                                          <p:val>
                                            <p:strVal val="#ppt_x"/>
                                          </p:val>
                                        </p:tav>
                                        <p:tav tm="100000">
                                          <p:val>
                                            <p:strVal val="#ppt_x"/>
                                          </p:val>
                                        </p:tav>
                                      </p:tavLst>
                                    </p:anim>
                                    <p:anim calcmode="lin" valueType="num">
                                      <p:cBhvr>
                                        <p:cTn id="9" dur="1000" fill="hold"/>
                                        <p:tgtEl>
                                          <p:spTgt spid="122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578933"/>
          </a:xfrm>
        </p:spPr>
        <p:txBody>
          <a:bodyPr/>
          <a:lstStyle/>
          <a:p>
            <a:pPr marL="0" indent="0">
              <a:buNone/>
            </a:pPr>
            <a:r>
              <a:rPr lang="en-US" sz="1600" dirty="0">
                <a:latin typeface="+mn-lt"/>
              </a:rPr>
              <a:t>Registering your Bot with the Microsoft Bot Framework</a:t>
            </a:r>
          </a:p>
        </p:txBody>
      </p:sp>
      <p:pic>
        <p:nvPicPr>
          <p:cNvPr id="13314" name="Picture 2" descr="Microsoft Bot Framework will have generated your AppId and Subscription Ke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718" y="935659"/>
            <a:ext cx="3844344"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96381" y="2597226"/>
            <a:ext cx="5715042" cy="2166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983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357334"/>
          </a:xfrm>
        </p:spPr>
        <p:txBody>
          <a:bodyPr/>
          <a:lstStyle/>
          <a:p>
            <a:pPr marL="0" indent="0">
              <a:buNone/>
            </a:pPr>
            <a:r>
              <a:rPr lang="en-US" sz="1600" dirty="0">
                <a:latin typeface="+mn-lt"/>
              </a:rPr>
              <a:t>Testing the connection to your bot</a:t>
            </a:r>
          </a:p>
        </p:txBody>
      </p:sp>
      <p:pic>
        <p:nvPicPr>
          <p:cNvPr id="14338" name="Picture 2" descr="Test communication with your now deployed bot in the test chan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85" y="718837"/>
            <a:ext cx="3248929"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8351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357334"/>
          </a:xfrm>
        </p:spPr>
        <p:txBody>
          <a:bodyPr/>
          <a:lstStyle/>
          <a:p>
            <a:pPr marL="0" indent="0">
              <a:buNone/>
            </a:pPr>
            <a:r>
              <a:rPr lang="en-US" sz="1600" dirty="0">
                <a:latin typeface="+mn-lt"/>
              </a:rPr>
              <a:t>Configuring Channels</a:t>
            </a:r>
          </a:p>
        </p:txBody>
      </p:sp>
      <p:pic>
        <p:nvPicPr>
          <p:cNvPr id="15362" name="Picture 2" descr="Sign in, select your Bot, and go to the Channels 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297" y="891885"/>
            <a:ext cx="4956376"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4" name="Picture 4" descr="Configuring a channel, for example, Sk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322" y="1913572"/>
            <a:ext cx="3295973"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793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fade">
                                      <p:cBhvr>
                                        <p:cTn id="7" dur="1000"/>
                                        <p:tgtEl>
                                          <p:spTgt spid="15364"/>
                                        </p:tgtEl>
                                      </p:cBhvr>
                                    </p:animEffect>
                                    <p:anim calcmode="lin" valueType="num">
                                      <p:cBhvr>
                                        <p:cTn id="8" dur="1000" fill="hold"/>
                                        <p:tgtEl>
                                          <p:spTgt spid="15364"/>
                                        </p:tgtEl>
                                        <p:attrNameLst>
                                          <p:attrName>ppt_x</p:attrName>
                                        </p:attrNameLst>
                                      </p:cBhvr>
                                      <p:tavLst>
                                        <p:tav tm="0">
                                          <p:val>
                                            <p:strVal val="#ppt_x"/>
                                          </p:val>
                                        </p:tav>
                                        <p:tav tm="100000">
                                          <p:val>
                                            <p:strVal val="#ppt_x"/>
                                          </p:val>
                                        </p:tav>
                                      </p:tavLst>
                                    </p:anim>
                                    <p:anim calcmode="lin" valueType="num">
                                      <p:cBhvr>
                                        <p:cTn id="9" dur="10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1689480" cy="357334"/>
          </a:xfrm>
        </p:spPr>
        <p:txBody>
          <a:bodyPr/>
          <a:lstStyle/>
          <a:p>
            <a:pPr marL="0" indent="0">
              <a:buNone/>
            </a:pPr>
            <a:r>
              <a:rPr lang="en-US" sz="1600" dirty="0">
                <a:latin typeface="+mn-lt"/>
              </a:rPr>
              <a:t>Directory (coming soon)</a:t>
            </a:r>
          </a:p>
        </p:txBody>
      </p:sp>
      <p:pic>
        <p:nvPicPr>
          <p:cNvPr id="16386" name="Picture 2" descr="Bot Directory (coming s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23" y="1034716"/>
            <a:ext cx="6486144"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6981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NER/NLP</a:t>
            </a:r>
            <a:endParaRPr lang="en-US" sz="3232" dirty="0"/>
          </a:p>
        </p:txBody>
      </p:sp>
      <p:sp>
        <p:nvSpPr>
          <p:cNvPr id="4" name="Text Placeholder 1"/>
          <p:cNvSpPr>
            <a:spLocks noGrp="1"/>
          </p:cNvSpPr>
          <p:nvPr>
            <p:ph type="body" sz="quarter" idx="10"/>
          </p:nvPr>
        </p:nvSpPr>
        <p:spPr>
          <a:xfrm>
            <a:off x="269261" y="976960"/>
            <a:ext cx="8711110" cy="3763478"/>
          </a:xfrm>
        </p:spPr>
        <p:txBody>
          <a:bodyPr numCol="2"/>
          <a:lstStyle/>
          <a:p>
            <a:pPr marL="342900" indent="-342900">
              <a:buFont typeface="+mj-lt"/>
              <a:buAutoNum type="arabicPeriod"/>
            </a:pPr>
            <a:r>
              <a:rPr lang="en-US" sz="1600" dirty="0">
                <a:latin typeface="+mn-lt"/>
                <a:hlinkClick r:id="rId3"/>
              </a:rPr>
              <a:t>http://msg.ai/</a:t>
            </a:r>
            <a:endParaRPr lang="en-US" sz="1600" dirty="0">
              <a:latin typeface="+mn-lt"/>
            </a:endParaRPr>
          </a:p>
          <a:p>
            <a:pPr marL="342900" indent="-342900">
              <a:buFont typeface="+mj-lt"/>
              <a:buAutoNum type="arabicPeriod"/>
            </a:pPr>
            <a:r>
              <a:rPr lang="en-US" sz="1600" dirty="0" err="1">
                <a:latin typeface="+mn-lt"/>
              </a:rPr>
              <a:t>OpenCalais</a:t>
            </a:r>
            <a:r>
              <a:rPr lang="en-US" sz="1600" dirty="0">
                <a:latin typeface="+mn-lt"/>
              </a:rPr>
              <a:t> </a:t>
            </a:r>
            <a:r>
              <a:rPr lang="en-US" sz="1600" dirty="0">
                <a:latin typeface="+mn-lt"/>
                <a:hlinkClick r:id="rId4"/>
              </a:rPr>
              <a:t>https://www.opencalais.com/opencalais-demo/</a:t>
            </a:r>
            <a:r>
              <a:rPr lang="en-US" sz="1600" dirty="0">
                <a:latin typeface="+mn-lt"/>
              </a:rPr>
              <a:t> </a:t>
            </a:r>
          </a:p>
          <a:p>
            <a:pPr marL="342900" indent="-342900">
              <a:buFont typeface="+mj-lt"/>
              <a:buAutoNum type="arabicPeriod"/>
            </a:pPr>
            <a:r>
              <a:rPr lang="en-US" sz="1600" dirty="0" err="1">
                <a:latin typeface="+mn-lt"/>
              </a:rPr>
              <a:t>Dbpedia</a:t>
            </a:r>
            <a:r>
              <a:rPr lang="en-US" sz="1600" dirty="0">
                <a:latin typeface="+mn-lt"/>
              </a:rPr>
              <a:t> Spotlight</a:t>
            </a:r>
          </a:p>
          <a:p>
            <a:pPr marL="342900" indent="-342900">
              <a:buFont typeface="+mj-lt"/>
              <a:buAutoNum type="arabicPeriod"/>
            </a:pPr>
            <a:r>
              <a:rPr lang="en-US" sz="1600" dirty="0" err="1">
                <a:latin typeface="+mn-lt"/>
              </a:rPr>
              <a:t>AlchemyAPI</a:t>
            </a:r>
            <a:r>
              <a:rPr lang="en-US" sz="1600" dirty="0">
                <a:latin typeface="+mn-lt"/>
              </a:rPr>
              <a:t> </a:t>
            </a:r>
          </a:p>
          <a:p>
            <a:pPr marL="342900" indent="-342900">
              <a:buFont typeface="+mj-lt"/>
              <a:buAutoNum type="arabicPeriod"/>
            </a:pPr>
            <a:r>
              <a:rPr lang="en-US" sz="1600" dirty="0" err="1">
                <a:latin typeface="+mn-lt"/>
              </a:rPr>
              <a:t>BitextAPI</a:t>
            </a:r>
            <a:r>
              <a:rPr lang="en-US" sz="1600" dirty="0">
                <a:latin typeface="+mn-lt"/>
              </a:rPr>
              <a:t> </a:t>
            </a:r>
            <a:r>
              <a:rPr lang="en-US" sz="1600" dirty="0">
                <a:latin typeface="+mn-lt"/>
                <a:hlinkClick r:id="rId5"/>
              </a:rPr>
              <a:t>https://www.bitext.com/text-analysis-api/</a:t>
            </a:r>
            <a:r>
              <a:rPr lang="en-US" sz="1600" dirty="0">
                <a:latin typeface="+mn-lt"/>
              </a:rPr>
              <a:t> </a:t>
            </a:r>
          </a:p>
          <a:p>
            <a:pPr marL="342900" indent="-342900">
              <a:buFont typeface="+mj-lt"/>
              <a:buAutoNum type="arabicPeriod"/>
            </a:pPr>
            <a:r>
              <a:rPr lang="en-US" sz="1600" dirty="0" err="1">
                <a:latin typeface="+mn-lt"/>
              </a:rPr>
              <a:t>CogitoAPI</a:t>
            </a:r>
            <a:r>
              <a:rPr lang="en-US" sz="1600" dirty="0">
                <a:latin typeface="+mn-lt"/>
              </a:rPr>
              <a:t> </a:t>
            </a:r>
            <a:r>
              <a:rPr lang="en-US" sz="1600" dirty="0">
                <a:latin typeface="+mn-lt"/>
                <a:hlinkClick r:id="rId6"/>
              </a:rPr>
              <a:t>http://www.cogitoapi.com/</a:t>
            </a:r>
            <a:r>
              <a:rPr lang="en-US" sz="1600" dirty="0">
                <a:latin typeface="+mn-lt"/>
              </a:rPr>
              <a:t> </a:t>
            </a:r>
          </a:p>
          <a:p>
            <a:pPr marL="342900" indent="-342900">
              <a:buFont typeface="+mj-lt"/>
              <a:buAutoNum type="arabicPeriod"/>
            </a:pPr>
            <a:r>
              <a:rPr lang="en-US" sz="1600" dirty="0" err="1">
                <a:latin typeface="+mn-lt"/>
              </a:rPr>
              <a:t>Entitizer</a:t>
            </a:r>
            <a:r>
              <a:rPr lang="en-US" sz="1600" dirty="0">
                <a:latin typeface="+mn-lt"/>
              </a:rPr>
              <a:t> (Romanian, Russian, Bulgarian, Hungarian) http://klangoo.com/search.aspx</a:t>
            </a:r>
          </a:p>
          <a:p>
            <a:pPr marL="342900" indent="-342900">
              <a:buFont typeface="+mj-lt"/>
              <a:buAutoNum type="arabicPeriod"/>
            </a:pPr>
            <a:r>
              <a:rPr lang="en-US" sz="1600" dirty="0">
                <a:latin typeface="+mn-lt"/>
              </a:rPr>
              <a:t>Magnet by </a:t>
            </a:r>
            <a:r>
              <a:rPr lang="en-US" sz="1600" dirty="0" err="1">
                <a:latin typeface="+mn-lt"/>
              </a:rPr>
              <a:t>Klangoo</a:t>
            </a:r>
            <a:r>
              <a:rPr lang="en-US" sz="1600" dirty="0">
                <a:latin typeface="+mn-lt"/>
              </a:rPr>
              <a:t> (40+ languages, including Klingon ...) </a:t>
            </a:r>
            <a:r>
              <a:rPr lang="en-US" sz="1600" dirty="0">
                <a:latin typeface="+mn-lt"/>
                <a:hlinkClick r:id="rId7"/>
              </a:rPr>
              <a:t>http://klangoo.com/search.aspx</a:t>
            </a:r>
            <a:r>
              <a:rPr lang="en-US" sz="1600" dirty="0">
                <a:latin typeface="+mn-lt"/>
              </a:rPr>
              <a:t> </a:t>
            </a:r>
          </a:p>
          <a:p>
            <a:pPr marL="342900" indent="-342900">
              <a:buFont typeface="+mj-lt"/>
              <a:buAutoNum type="arabicPeriod"/>
            </a:pPr>
            <a:r>
              <a:rPr lang="en-US" sz="1600" dirty="0" err="1">
                <a:latin typeface="+mn-lt"/>
              </a:rPr>
              <a:t>MeaningCloud</a:t>
            </a:r>
            <a:r>
              <a:rPr lang="en-US" sz="1600" dirty="0">
                <a:latin typeface="+mn-lt"/>
              </a:rPr>
              <a:t> </a:t>
            </a:r>
            <a:r>
              <a:rPr lang="en-US" sz="1600" dirty="0">
                <a:latin typeface="+mn-lt"/>
                <a:hlinkClick r:id="rId8"/>
              </a:rPr>
              <a:t>http://www.meaningcloud.com/</a:t>
            </a:r>
            <a:r>
              <a:rPr lang="en-US" sz="1600" dirty="0">
                <a:latin typeface="+mn-lt"/>
              </a:rPr>
              <a:t> </a:t>
            </a:r>
          </a:p>
          <a:p>
            <a:pPr marL="342900" indent="-342900">
              <a:buFont typeface="+mj-lt"/>
              <a:buAutoNum type="arabicPeriod"/>
            </a:pPr>
            <a:r>
              <a:rPr lang="en-US" sz="1600" dirty="0">
                <a:latin typeface="+mn-lt"/>
              </a:rPr>
              <a:t>Ingen.io </a:t>
            </a:r>
            <a:r>
              <a:rPr lang="en-US" sz="1600" dirty="0">
                <a:latin typeface="+mn-lt"/>
                <a:hlinkClick r:id="rId9"/>
              </a:rPr>
              <a:t>https://www.quora.com/topic/Ingen-io</a:t>
            </a:r>
            <a:r>
              <a:rPr lang="en-US" sz="1600" dirty="0">
                <a:latin typeface="+mn-lt"/>
              </a:rPr>
              <a:t> </a:t>
            </a:r>
          </a:p>
          <a:p>
            <a:pPr marL="342900" indent="-342900">
              <a:buFont typeface="+mj-lt"/>
              <a:buAutoNum type="arabicPeriod"/>
            </a:pPr>
            <a:r>
              <a:rPr lang="en-US" sz="1600" dirty="0">
                <a:latin typeface="+mn-lt"/>
              </a:rPr>
              <a:t>Rosette (many European, Middle Eastern and Asian </a:t>
            </a:r>
            <a:r>
              <a:rPr lang="en-US" sz="1600" dirty="0" err="1">
                <a:latin typeface="+mn-lt"/>
              </a:rPr>
              <a:t>langauges</a:t>
            </a:r>
            <a:r>
              <a:rPr lang="en-US" sz="1600" dirty="0">
                <a:latin typeface="+mn-lt"/>
              </a:rPr>
              <a:t>) </a:t>
            </a:r>
            <a:r>
              <a:rPr lang="en-US" sz="1600" dirty="0">
                <a:latin typeface="+mn-lt"/>
                <a:hlinkClick r:id="rId10"/>
              </a:rPr>
              <a:t>https://developer.rosette.com/</a:t>
            </a:r>
            <a:r>
              <a:rPr lang="en-US" sz="1600" dirty="0">
                <a:latin typeface="+mn-lt"/>
              </a:rPr>
              <a:t> </a:t>
            </a:r>
          </a:p>
          <a:p>
            <a:pPr marL="342900" indent="-342900">
              <a:buFont typeface="+mj-lt"/>
              <a:buAutoNum type="arabicPeriod"/>
            </a:pPr>
            <a:r>
              <a:rPr lang="en-US" sz="1600" dirty="0" err="1">
                <a:latin typeface="+mn-lt"/>
              </a:rPr>
              <a:t>Saplo</a:t>
            </a:r>
            <a:r>
              <a:rPr lang="en-US" sz="1600" dirty="0">
                <a:latin typeface="+mn-lt"/>
              </a:rPr>
              <a:t> </a:t>
            </a:r>
            <a:r>
              <a:rPr lang="en-US" sz="1600" dirty="0">
                <a:latin typeface="+mn-lt"/>
                <a:hlinkClick r:id="rId11"/>
              </a:rPr>
              <a:t>https://www.quora.com/topic/Saplo-company</a:t>
            </a:r>
            <a:r>
              <a:rPr lang="en-US" sz="1600" dirty="0">
                <a:latin typeface="+mn-lt"/>
              </a:rPr>
              <a:t> </a:t>
            </a:r>
          </a:p>
          <a:p>
            <a:pPr marL="342900" indent="-342900">
              <a:buFont typeface="+mj-lt"/>
              <a:buAutoNum type="arabicPeriod"/>
            </a:pPr>
            <a:r>
              <a:rPr lang="en-US" sz="1600" dirty="0" err="1">
                <a:latin typeface="+mn-lt"/>
              </a:rPr>
              <a:t>Semantria</a:t>
            </a:r>
            <a:r>
              <a:rPr lang="en-US" sz="1600" dirty="0">
                <a:latin typeface="+mn-lt"/>
              </a:rPr>
              <a:t> </a:t>
            </a:r>
            <a:r>
              <a:rPr lang="en-US" sz="1600" dirty="0">
                <a:latin typeface="+mn-lt"/>
                <a:hlinkClick r:id="rId12"/>
              </a:rPr>
              <a:t>https://www.quora.com/topic/Semantria</a:t>
            </a:r>
            <a:r>
              <a:rPr lang="en-US" sz="1600" dirty="0">
                <a:latin typeface="+mn-lt"/>
              </a:rPr>
              <a:t> </a:t>
            </a:r>
          </a:p>
          <a:p>
            <a:pPr marL="342900" indent="-342900">
              <a:buFont typeface="+mj-lt"/>
              <a:buAutoNum type="arabicPeriod"/>
            </a:pPr>
            <a:r>
              <a:rPr lang="en-US" sz="1600" dirty="0">
                <a:latin typeface="+mn-lt"/>
              </a:rPr>
              <a:t>Aylien.com </a:t>
            </a:r>
            <a:r>
              <a:rPr lang="en-US" sz="1600" dirty="0">
                <a:latin typeface="+mn-lt"/>
                <a:hlinkClick r:id="rId13"/>
              </a:rPr>
              <a:t>http://aylien.com/</a:t>
            </a:r>
            <a:r>
              <a:rPr lang="en-US" sz="1600" dirty="0">
                <a:latin typeface="+mn-lt"/>
              </a:rPr>
              <a:t> </a:t>
            </a:r>
          </a:p>
          <a:p>
            <a:pPr marL="342900" indent="-342900">
              <a:buFont typeface="+mj-lt"/>
              <a:buAutoNum type="arabicPeriod"/>
            </a:pPr>
            <a:r>
              <a:rPr lang="en-US" sz="1600" dirty="0" err="1">
                <a:latin typeface="+mn-lt"/>
              </a:rPr>
              <a:t>TextRazor</a:t>
            </a:r>
            <a:r>
              <a:rPr lang="en-US" sz="1600" dirty="0">
                <a:latin typeface="+mn-lt"/>
              </a:rPr>
              <a:t> </a:t>
            </a:r>
            <a:r>
              <a:rPr lang="en-US" sz="1600" dirty="0">
                <a:latin typeface="+mn-lt"/>
                <a:hlinkClick r:id="rId14"/>
              </a:rPr>
              <a:t>https://www.textrazor.com/</a:t>
            </a:r>
            <a:r>
              <a:rPr lang="en-US" sz="1600" dirty="0">
                <a:latin typeface="+mn-lt"/>
              </a:rPr>
              <a:t> </a:t>
            </a:r>
          </a:p>
          <a:p>
            <a:pPr marL="342900" indent="-342900">
              <a:buFont typeface="+mj-lt"/>
              <a:buAutoNum type="arabicPeriod"/>
            </a:pPr>
            <a:r>
              <a:rPr lang="en-US" sz="1600" dirty="0">
                <a:latin typeface="+mn-lt"/>
              </a:rPr>
              <a:t>Wolfram Alpha </a:t>
            </a:r>
            <a:r>
              <a:rPr lang="en-US" sz="1600" dirty="0">
                <a:latin typeface="+mn-lt"/>
                <a:hlinkClick r:id="rId15"/>
              </a:rPr>
              <a:t>https://www.wolframalpha.com/</a:t>
            </a:r>
            <a:endParaRPr lang="en-US" sz="1600" dirty="0">
              <a:latin typeface="+mn-lt"/>
            </a:endParaRPr>
          </a:p>
          <a:p>
            <a:pPr marL="342900" indent="-342900">
              <a:buFont typeface="+mj-lt"/>
              <a:buAutoNum type="arabicPeriod"/>
            </a:pPr>
            <a:r>
              <a:rPr lang="en-US" sz="1600" dirty="0">
                <a:latin typeface="+mn-lt"/>
              </a:rPr>
              <a:t>Microsoft Cognitive Services &amp; Azure ML  </a:t>
            </a:r>
            <a:r>
              <a:rPr lang="en-US" sz="1600" dirty="0">
                <a:latin typeface="+mn-lt"/>
                <a:hlinkClick r:id="rId16"/>
              </a:rPr>
              <a:t>https://www.microsoft.com/cognitive-services/en-us/apis</a:t>
            </a:r>
            <a:r>
              <a:rPr lang="en-US" sz="1600" dirty="0">
                <a:latin typeface="+mn-lt"/>
              </a:rPr>
              <a:t> </a:t>
            </a:r>
          </a:p>
        </p:txBody>
      </p:sp>
    </p:spTree>
    <p:extLst>
      <p:ext uri="{BB962C8B-B14F-4D97-AF65-F5344CB8AC3E}">
        <p14:creationId xmlns:p14="http://schemas.microsoft.com/office/powerpoint/2010/main" val="8056944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604318"/>
            <a:ext cx="4299839" cy="672414"/>
          </a:xfrm>
        </p:spPr>
        <p:txBody>
          <a:bodyPr/>
          <a:lstStyle/>
          <a:p>
            <a:r>
              <a:rPr lang="en-US" b="1" dirty="0"/>
              <a:t>Oleksandr Krakovetskyi</a:t>
            </a:r>
          </a:p>
          <a:p>
            <a:r>
              <a:rPr lang="en-US" dirty="0"/>
              <a:t>CEO DevRain Solutions</a:t>
            </a:r>
          </a:p>
          <a:p>
            <a:r>
              <a:rPr lang="en-US" dirty="0"/>
              <a:t>@</a:t>
            </a:r>
            <a:r>
              <a:rPr lang="en-US" dirty="0" err="1"/>
              <a:t>msugvnua</a:t>
            </a:r>
            <a:endParaRPr lang="en-US" dirty="0"/>
          </a:p>
          <a:p>
            <a:r>
              <a:rPr lang="en-US" dirty="0">
                <a:hlinkClick r:id="rId2"/>
              </a:rPr>
              <a:t>https://www.facebook.com/alex.krakovetskiy</a:t>
            </a:r>
            <a:r>
              <a:rPr lang="en-US" dirty="0"/>
              <a:t> </a:t>
            </a:r>
            <a:endParaRPr lang="ru-RU" dirty="0"/>
          </a:p>
        </p:txBody>
      </p:sp>
      <p:sp>
        <p:nvSpPr>
          <p:cNvPr id="3" name="Title 2"/>
          <p:cNvSpPr>
            <a:spLocks noGrp="1"/>
          </p:cNvSpPr>
          <p:nvPr>
            <p:ph type="title"/>
          </p:nvPr>
        </p:nvSpPr>
        <p:spPr>
          <a:xfrm>
            <a:off x="251942" y="1703638"/>
            <a:ext cx="8194226" cy="1359775"/>
          </a:xfrm>
        </p:spPr>
        <p:txBody>
          <a:bodyPr/>
          <a:lstStyle/>
          <a:p>
            <a:r>
              <a:rPr lang="en-US" sz="6600" dirty="0"/>
              <a:t>Bots Revolution</a:t>
            </a:r>
          </a:p>
        </p:txBody>
      </p:sp>
      <p:pic>
        <p:nvPicPr>
          <p:cNvPr id="1026" name="Picture 2" descr="https://core.telegram.org/file/811140327/1/zlN4goPTupk/9ff2f2f01c4bd1b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738" y="218614"/>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013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OpenCalais</a:t>
            </a:r>
            <a:r>
              <a:rPr lang="en-US" dirty="0"/>
              <a:t> &amp; </a:t>
            </a:r>
            <a:r>
              <a:rPr lang="en-US" dirty="0" err="1"/>
              <a:t>Dbpedia</a:t>
            </a:r>
            <a:endParaRPr lang="en-US" sz="3232" dirty="0"/>
          </a:p>
        </p:txBody>
      </p:sp>
      <p:sp>
        <p:nvSpPr>
          <p:cNvPr id="4" name="Text Placeholder 1"/>
          <p:cNvSpPr>
            <a:spLocks noGrp="1"/>
          </p:cNvSpPr>
          <p:nvPr>
            <p:ph type="body" sz="quarter" idx="10"/>
          </p:nvPr>
        </p:nvSpPr>
        <p:spPr>
          <a:xfrm>
            <a:off x="269261" y="1164657"/>
            <a:ext cx="1689480" cy="357334"/>
          </a:xfrm>
        </p:spPr>
        <p:txBody>
          <a:bodyPr/>
          <a:lstStyle/>
          <a:p>
            <a:pPr marL="0" indent="0">
              <a:buNone/>
            </a:pPr>
            <a:endParaRPr lang="en-US" sz="1600" dirty="0">
              <a:latin typeface="+mn-lt"/>
            </a:endParaRPr>
          </a:p>
        </p:txBody>
      </p:sp>
      <p:pic>
        <p:nvPicPr>
          <p:cNvPr id="2" name="Picture 1"/>
          <p:cNvPicPr>
            <a:picLocks noChangeAspect="1"/>
          </p:cNvPicPr>
          <p:nvPr/>
        </p:nvPicPr>
        <p:blipFill>
          <a:blip r:embed="rId3"/>
          <a:stretch>
            <a:fillRect/>
          </a:stretch>
        </p:blipFill>
        <p:spPr>
          <a:xfrm>
            <a:off x="2013286" y="984958"/>
            <a:ext cx="6800903" cy="36576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55888" y="1591081"/>
            <a:ext cx="6977114" cy="332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414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Luis</a:t>
            </a: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r>
              <a:rPr lang="en-US" sz="1600" dirty="0">
                <a:latin typeface="+mn-lt"/>
              </a:rPr>
              <a:t>Language Understanding Intelligent Service (beta) </a:t>
            </a:r>
            <a:r>
              <a:rPr lang="en-US" sz="1600" dirty="0">
                <a:latin typeface="+mn-lt"/>
                <a:hlinkClick r:id="rId3"/>
              </a:rPr>
              <a:t>https://www.luis.ai</a:t>
            </a:r>
            <a:r>
              <a:rPr lang="en-US" sz="1600" dirty="0">
                <a:latin typeface="+mn-lt"/>
              </a:rPr>
              <a:t>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411" name="Picture 3" descr="https://www.luis.ai/Content/images/Botframewo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105" y="1545832"/>
            <a:ext cx="6878052"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428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Cognitive Services</a:t>
            </a:r>
            <a:br>
              <a:rPr lang="en-US" dirty="0"/>
            </a:b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endParaRPr lang="en-US" sz="1600" dirty="0">
              <a:latin typeface="+mn-lt"/>
            </a:endParaRP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50145" y="1290982"/>
            <a:ext cx="8620991" cy="3200400"/>
          </a:xfrm>
          <a:prstGeom prst="rect">
            <a:avLst/>
          </a:prstGeom>
        </p:spPr>
      </p:pic>
    </p:spTree>
    <p:extLst>
      <p:ext uri="{BB962C8B-B14F-4D97-AF65-F5344CB8AC3E}">
        <p14:creationId xmlns:p14="http://schemas.microsoft.com/office/powerpoint/2010/main" val="29135943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Machine Learning (NER)</a:t>
            </a:r>
            <a:endParaRPr lang="en-US" sz="3232" dirty="0"/>
          </a:p>
        </p:txBody>
      </p:sp>
      <p:sp>
        <p:nvSpPr>
          <p:cNvPr id="4" name="Text Placeholder 1"/>
          <p:cNvSpPr>
            <a:spLocks noGrp="1"/>
          </p:cNvSpPr>
          <p:nvPr>
            <p:ph type="body" sz="quarter" idx="10"/>
          </p:nvPr>
        </p:nvSpPr>
        <p:spPr>
          <a:xfrm>
            <a:off x="269260" y="871083"/>
            <a:ext cx="2603881" cy="1686929"/>
          </a:xfrm>
        </p:spPr>
        <p:txBody>
          <a:bodyPr/>
          <a:lstStyle/>
          <a:p>
            <a:pPr marL="0" indent="0">
              <a:buNone/>
            </a:pPr>
            <a:r>
              <a:rPr lang="en-US" sz="1600" dirty="0">
                <a:latin typeface="+mn-lt"/>
              </a:rPr>
              <a:t>Microsoft Azure Machine Learning Studio is a collaborative, drag-and-drop tool you can use to build, test, and deploy predictive analytics solutions on your data.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82" name="Picture 2" descr="https://visualstudiomagazine.com/articles/2014/09/01/~/media/ECG/visualstudiomagazine/Images/2014/09/0914vsm_mccaffreyfig01.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309" y="1109020"/>
            <a:ext cx="540164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241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644388"/>
          </a:xfrm>
        </p:spPr>
        <p:txBody>
          <a:bodyPr/>
          <a:lstStyle/>
          <a:p>
            <a:pPr marL="0" indent="0">
              <a:buNone/>
            </a:pPr>
            <a:endParaRPr lang="en-US" sz="3200" dirty="0"/>
          </a:p>
          <a:p>
            <a:pPr marL="0" indent="0">
              <a:buNone/>
            </a:pPr>
            <a:r>
              <a:rPr lang="ru-RU" sz="3200" dirty="0"/>
              <a:t>Олександр </a:t>
            </a:r>
            <a:r>
              <a:rPr lang="ru-RU" sz="3200" dirty="0" err="1"/>
              <a:t>Краковецький</a:t>
            </a:r>
            <a:endParaRPr lang="en-US" sz="3200" dirty="0"/>
          </a:p>
          <a:p>
            <a:pPr marL="0" indent="0">
              <a:buNone/>
            </a:pPr>
            <a:r>
              <a:rPr lang="en-US" sz="1800" dirty="0"/>
              <a:t>CEO, DevRain Solutions</a:t>
            </a:r>
          </a:p>
          <a:p>
            <a:pPr marL="0" indent="0">
              <a:buNone/>
            </a:pPr>
            <a:r>
              <a:rPr lang="ru-RU" sz="1800" dirty="0" err="1"/>
              <a:t>Експерт</a:t>
            </a:r>
            <a:r>
              <a:rPr lang="ru-RU" sz="1800" dirty="0"/>
              <a:t> Державного </a:t>
            </a:r>
            <a:r>
              <a:rPr lang="uk-UA" sz="1800" dirty="0"/>
              <a:t>агентства з питань електронного урядування України при підтримці ПРООН</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ru-RU" dirty="0" err="1"/>
              <a:t>Питання</a:t>
            </a:r>
            <a:r>
              <a:rPr lang="ru-RU" dirty="0"/>
              <a:t>?</a:t>
            </a:r>
            <a:endParaRPr lang="en-US" dirty="0"/>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Apps vs. Messengers</a:t>
            </a:r>
            <a:endParaRPr lang="en-US" dirty="0"/>
          </a:p>
        </p:txBody>
      </p:sp>
      <p:sp>
        <p:nvSpPr>
          <p:cNvPr id="4" name="Text Placeholder 3"/>
          <p:cNvSpPr>
            <a:spLocks noGrp="1"/>
          </p:cNvSpPr>
          <p:nvPr>
            <p:ph type="body" sz="quarter" idx="10"/>
          </p:nvPr>
        </p:nvSpPr>
        <p:spPr>
          <a:xfrm>
            <a:off x="269263" y="1771660"/>
            <a:ext cx="8802548" cy="3170913"/>
          </a:xfrm>
        </p:spPr>
        <p:txBody>
          <a:bodyPr numCol="2"/>
          <a:lstStyle/>
          <a:p>
            <a:r>
              <a:rPr lang="en-US" sz="2000" dirty="0">
                <a:latin typeface="+mn-lt"/>
              </a:rPr>
              <a:t>3+ million apps in Apple Store and Google Play</a:t>
            </a:r>
          </a:p>
          <a:p>
            <a:r>
              <a:rPr lang="en-US" sz="2000" dirty="0">
                <a:latin typeface="+mn-lt"/>
              </a:rPr>
              <a:t>Most smartphone users download zero apps per month </a:t>
            </a:r>
            <a:r>
              <a:rPr lang="en-US" sz="2000" dirty="0">
                <a:latin typeface="+mn-lt"/>
                <a:hlinkClick r:id="rId2"/>
              </a:rPr>
              <a:t>http://qz.com/253618/most-smartphone-users-download-zero-apps-per-month/</a:t>
            </a:r>
            <a:endParaRPr lang="en-US" sz="2000" dirty="0">
              <a:latin typeface="+mn-lt"/>
            </a:endParaRPr>
          </a:p>
          <a:p>
            <a:r>
              <a:rPr lang="en-US" sz="2000" dirty="0">
                <a:latin typeface="+mn-lt"/>
              </a:rPr>
              <a:t>80% of time users spend in 3 apps</a:t>
            </a:r>
          </a:p>
          <a:p>
            <a:r>
              <a:rPr lang="en-US" sz="2000" dirty="0">
                <a:latin typeface="+mn-lt"/>
              </a:rPr>
              <a:t>Top is a place for “big players”</a:t>
            </a:r>
          </a:p>
          <a:p>
            <a:r>
              <a:rPr lang="en-US" sz="2000" dirty="0">
                <a:latin typeface="+mn-lt"/>
              </a:rPr>
              <a:t>&lt; 2% in top – new publishers</a:t>
            </a:r>
            <a:endParaRPr lang="ru-RU" sz="2000" dirty="0">
              <a:latin typeface="+mn-lt"/>
            </a:endParaRPr>
          </a:p>
          <a:p>
            <a:r>
              <a:rPr lang="ru-RU" sz="2000" dirty="0" err="1">
                <a:latin typeface="+mn-lt"/>
              </a:rPr>
              <a:t>WhatsApp</a:t>
            </a:r>
            <a:r>
              <a:rPr lang="ru-RU" sz="2000" dirty="0">
                <a:latin typeface="+mn-lt"/>
              </a:rPr>
              <a:t> 1 </a:t>
            </a:r>
            <a:r>
              <a:rPr lang="en-US" sz="2000" dirty="0">
                <a:latin typeface="+mn-lt"/>
              </a:rPr>
              <a:t>billion users,</a:t>
            </a:r>
          </a:p>
          <a:p>
            <a:r>
              <a:rPr lang="ru-RU" sz="2000" dirty="0" err="1">
                <a:latin typeface="+mn-lt"/>
              </a:rPr>
              <a:t>Facebook</a:t>
            </a:r>
            <a:r>
              <a:rPr lang="ru-RU" sz="2000" dirty="0">
                <a:latin typeface="+mn-lt"/>
              </a:rPr>
              <a:t> </a:t>
            </a:r>
            <a:r>
              <a:rPr lang="ru-RU" sz="2000" dirty="0" err="1">
                <a:latin typeface="+mn-lt"/>
              </a:rPr>
              <a:t>Messenger</a:t>
            </a:r>
            <a:r>
              <a:rPr lang="ru-RU" sz="2000" dirty="0">
                <a:latin typeface="+mn-lt"/>
              </a:rPr>
              <a:t> – 900 </a:t>
            </a:r>
            <a:r>
              <a:rPr lang="en-US" sz="2000" dirty="0">
                <a:latin typeface="+mn-lt"/>
              </a:rPr>
              <a:t>million</a:t>
            </a:r>
          </a:p>
          <a:p>
            <a:r>
              <a:rPr lang="ru-RU" sz="2000" dirty="0" err="1">
                <a:latin typeface="+mn-lt"/>
              </a:rPr>
              <a:t>WeChat</a:t>
            </a:r>
            <a:r>
              <a:rPr lang="ru-RU" sz="2000" dirty="0">
                <a:latin typeface="+mn-lt"/>
              </a:rPr>
              <a:t> – 700 </a:t>
            </a:r>
            <a:r>
              <a:rPr lang="en-US" sz="2000" dirty="0" err="1">
                <a:latin typeface="+mn-lt"/>
              </a:rPr>
              <a:t>mln</a:t>
            </a:r>
            <a:endParaRPr lang="en-US" sz="2000" dirty="0">
              <a:latin typeface="+mn-lt"/>
            </a:endParaRPr>
          </a:p>
          <a:p>
            <a:r>
              <a:rPr lang="en-US" sz="2000" dirty="0">
                <a:latin typeface="+mn-lt"/>
              </a:rPr>
              <a:t>Messaging apps are now bigger than social networks </a:t>
            </a:r>
            <a:r>
              <a:rPr lang="en-US" sz="2000" dirty="0">
                <a:latin typeface="+mn-lt"/>
                <a:hlinkClick r:id="rId3"/>
              </a:rPr>
              <a:t>http://www.businessinsider.com/the-messaging-app-report-2015-11?IR=T</a:t>
            </a:r>
            <a:r>
              <a:rPr lang="en-US" sz="2000" dirty="0">
                <a:latin typeface="+mn-lt"/>
              </a:rPr>
              <a:t> </a:t>
            </a:r>
          </a:p>
        </p:txBody>
      </p:sp>
      <p:pic>
        <p:nvPicPr>
          <p:cNvPr id="5" name="Picture 2" descr="http://telegram-online.ru/wp-content/uploads/2015/09/telegram-on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647"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6.ggpht.com/sRWS6JpaUYQPxdSPv7BLUWOsA9L7IRcvQOjT6GD5x2QMsaM5N2Glk88o7BjA2tWEMaRG=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226"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5.ggpht.com/0VYAvZLR9YhosF-thqm8xl8EWsCfrEY_uk2og2f59K8IOx5TfPsXjFVwxaHVnUbuEjc=w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805"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old.corcosoft.com/assets/images/pages/home/tools/slack-wrapp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892" y="966012"/>
            <a:ext cx="1097280" cy="731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dontfear.ru/wp-content/uploads/2014/05/skyp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3503" y="114762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s3-eu-west-1.amazonaws.com/imagepingpongwebsite/socialmedia/wecha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050" y="114889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pixelvpn.com/images/multiplatform-apple-android-window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198" y="857260"/>
            <a:ext cx="1828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11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Bots in real life</a:t>
            </a:r>
            <a:endParaRPr lang="en-US" dirty="0"/>
          </a:p>
        </p:txBody>
      </p:sp>
      <p:sp>
        <p:nvSpPr>
          <p:cNvPr id="4" name="Text Placeholder 3"/>
          <p:cNvSpPr>
            <a:spLocks noGrp="1"/>
          </p:cNvSpPr>
          <p:nvPr>
            <p:ph type="body" sz="quarter" idx="10"/>
          </p:nvPr>
        </p:nvSpPr>
        <p:spPr>
          <a:xfrm>
            <a:off x="269263" y="986971"/>
            <a:ext cx="4716393" cy="3355078"/>
          </a:xfrm>
        </p:spPr>
        <p:txBody>
          <a:bodyPr numCol="1"/>
          <a:lstStyle/>
          <a:p>
            <a:pPr marL="0" indent="0">
              <a:buNone/>
            </a:pPr>
            <a:r>
              <a:rPr lang="en-US" sz="2000" b="1" dirty="0">
                <a:latin typeface="+mn-lt"/>
              </a:rPr>
              <a:t>Msg.ai</a:t>
            </a:r>
            <a:r>
              <a:rPr lang="en-US" sz="2000" dirty="0">
                <a:latin typeface="+mn-lt"/>
              </a:rPr>
              <a:t> is a young startup that's working to connect big brands with customers through messaging. Sony Pictures replaced 70 human operators with one AI chat bot </a:t>
            </a:r>
            <a:r>
              <a:rPr lang="en-US" sz="1600" dirty="0">
                <a:latin typeface="+mn-lt"/>
                <a:hlinkClick r:id="rId2"/>
              </a:rPr>
              <a:t>http://www.businessinsider.com/startup-msgai-wants-to-make-bots-big-2016-3</a:t>
            </a:r>
            <a:br>
              <a:rPr lang="ru-RU" sz="1600" dirty="0">
                <a:latin typeface="+mn-lt"/>
              </a:rPr>
            </a:br>
            <a:endParaRPr lang="en-US" sz="2000" dirty="0">
              <a:latin typeface="+mn-lt"/>
            </a:endParaRPr>
          </a:p>
          <a:p>
            <a:pPr marL="0" indent="0">
              <a:buNone/>
            </a:pPr>
            <a:r>
              <a:rPr lang="en-US" sz="2000" dirty="0">
                <a:latin typeface="+mn-lt"/>
              </a:rPr>
              <a:t>A 19-year-old made a free robot lawyer that has appealed $3 million in parking tickets </a:t>
            </a:r>
            <a:r>
              <a:rPr lang="en-US" sz="1600" dirty="0">
                <a:latin typeface="+mn-lt"/>
                <a:hlinkClick r:id="rId3"/>
              </a:rPr>
              <a:t>http://www.techinsider.io/joshua-browder-bot-for-parking-tickets-2016-2</a:t>
            </a:r>
            <a:r>
              <a:rPr lang="en-US" sz="1600" dirty="0">
                <a:latin typeface="+mn-lt"/>
              </a:rPr>
              <a:t> </a:t>
            </a:r>
            <a:endParaRPr lang="en-US" sz="2000" dirty="0">
              <a:latin typeface="+mn-lt"/>
            </a:endParaRPr>
          </a:p>
        </p:txBody>
      </p:sp>
      <p:pic>
        <p:nvPicPr>
          <p:cNvPr id="2" name="Picture 1"/>
          <p:cNvPicPr>
            <a:picLocks noChangeAspect="1"/>
          </p:cNvPicPr>
          <p:nvPr/>
        </p:nvPicPr>
        <p:blipFill>
          <a:blip r:embed="rId4"/>
          <a:stretch>
            <a:fillRect/>
          </a:stretch>
        </p:blipFill>
        <p:spPr>
          <a:xfrm>
            <a:off x="5125646" y="891885"/>
            <a:ext cx="3635567" cy="3657600"/>
          </a:xfrm>
          <a:prstGeom prst="rect">
            <a:avLst/>
          </a:prstGeom>
        </p:spPr>
      </p:pic>
    </p:spTree>
    <p:extLst>
      <p:ext uri="{BB962C8B-B14F-4D97-AF65-F5344CB8AC3E}">
        <p14:creationId xmlns:p14="http://schemas.microsoft.com/office/powerpoint/2010/main" val="27741275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Bots in real life</a:t>
            </a:r>
            <a:endParaRPr lang="en-US" dirty="0"/>
          </a:p>
        </p:txBody>
      </p:sp>
      <p:sp>
        <p:nvSpPr>
          <p:cNvPr id="4" name="Text Placeholder 3"/>
          <p:cNvSpPr>
            <a:spLocks noGrp="1"/>
          </p:cNvSpPr>
          <p:nvPr>
            <p:ph type="body" sz="quarter" idx="10"/>
          </p:nvPr>
        </p:nvSpPr>
        <p:spPr>
          <a:xfrm>
            <a:off x="269263" y="986971"/>
            <a:ext cx="5899308" cy="3807279"/>
          </a:xfrm>
        </p:spPr>
        <p:txBody>
          <a:bodyPr numCol="1"/>
          <a:lstStyle/>
          <a:p>
            <a:pPr marL="0" indent="0">
              <a:buNone/>
            </a:pPr>
            <a:r>
              <a:rPr lang="en-US" sz="2000" dirty="0">
                <a:latin typeface="+mn-lt"/>
              </a:rPr>
              <a:t>Tina from Iran has 2.6 </a:t>
            </a:r>
            <a:r>
              <a:rPr lang="en-US" sz="2000" dirty="0" err="1">
                <a:latin typeface="+mn-lt"/>
              </a:rPr>
              <a:t>mln</a:t>
            </a:r>
            <a:r>
              <a:rPr lang="en-US" sz="2000" dirty="0">
                <a:latin typeface="+mn-lt"/>
              </a:rPr>
              <a:t> subscribes in </a:t>
            </a:r>
            <a:r>
              <a:rPr lang="ru-RU" sz="2000" dirty="0" err="1">
                <a:latin typeface="+mn-lt"/>
              </a:rPr>
              <a:t>Telegram</a:t>
            </a:r>
            <a:r>
              <a:rPr lang="ru-RU" sz="2000" dirty="0">
                <a:latin typeface="+mn-lt"/>
              </a:rPr>
              <a:t>. </a:t>
            </a:r>
            <a:r>
              <a:rPr lang="en-US" sz="1600" dirty="0">
                <a:latin typeface="+mn-lt"/>
                <a:hlinkClick r:id="rId2"/>
              </a:rPr>
              <a:t>http://www.forbes.com/sites/parmyolson/2016/03/08/tina-chat-bot-telegram-siri-iran/</a:t>
            </a:r>
            <a:endParaRPr lang="ru-RU" sz="2000" dirty="0">
              <a:latin typeface="+mn-lt"/>
            </a:endParaRPr>
          </a:p>
          <a:p>
            <a:pPr marL="0" indent="0">
              <a:buNone/>
            </a:pPr>
            <a:endParaRPr lang="ru-RU" sz="2000" dirty="0">
              <a:latin typeface="+mn-lt"/>
            </a:endParaRPr>
          </a:p>
          <a:p>
            <a:pPr marL="0" indent="0">
              <a:buNone/>
            </a:pPr>
            <a:r>
              <a:rPr lang="ru-RU" sz="2000" dirty="0" err="1">
                <a:latin typeface="+mn-lt"/>
              </a:rPr>
              <a:t>Microsoft</a:t>
            </a:r>
            <a:r>
              <a:rPr lang="ru-RU" sz="2000" dirty="0">
                <a:latin typeface="+mn-lt"/>
              </a:rPr>
              <a:t> </a:t>
            </a:r>
            <a:r>
              <a:rPr lang="ru-RU" sz="2000" dirty="0" err="1">
                <a:latin typeface="+mn-lt"/>
              </a:rPr>
              <a:t>Xiaoice</a:t>
            </a:r>
            <a:r>
              <a:rPr lang="en-US" sz="2000" dirty="0">
                <a:latin typeface="+mn-lt"/>
              </a:rPr>
              <a:t> (China)</a:t>
            </a:r>
            <a:r>
              <a:rPr lang="ru-RU" sz="2000" dirty="0">
                <a:latin typeface="+mn-lt"/>
              </a:rPr>
              <a:t>, </a:t>
            </a:r>
            <a:r>
              <a:rPr lang="en-US" sz="2000" dirty="0">
                <a:latin typeface="+mn-lt"/>
              </a:rPr>
              <a:t>17-years old girl, lives in </a:t>
            </a:r>
            <a:r>
              <a:rPr lang="ru-RU" sz="2000" dirty="0" err="1">
                <a:latin typeface="+mn-lt"/>
              </a:rPr>
              <a:t>WeChat</a:t>
            </a:r>
            <a:r>
              <a:rPr lang="ru-RU" sz="2000" dirty="0">
                <a:latin typeface="+mn-lt"/>
              </a:rPr>
              <a:t> </a:t>
            </a:r>
            <a:r>
              <a:rPr lang="en-US" sz="2000" dirty="0">
                <a:latin typeface="+mn-lt"/>
              </a:rPr>
              <a:t>and </a:t>
            </a:r>
            <a:r>
              <a:rPr lang="ru-RU" sz="2000" dirty="0" err="1">
                <a:latin typeface="+mn-lt"/>
              </a:rPr>
              <a:t>Weibo</a:t>
            </a:r>
            <a:r>
              <a:rPr lang="ru-RU" sz="2000" dirty="0">
                <a:latin typeface="+mn-lt"/>
              </a:rPr>
              <a:t>. </a:t>
            </a:r>
            <a:r>
              <a:rPr lang="en-US" sz="2000" dirty="0">
                <a:latin typeface="+mn-lt"/>
              </a:rPr>
              <a:t>It’s called the largest Turing test in history </a:t>
            </a:r>
            <a:r>
              <a:rPr lang="en-US" sz="1600" dirty="0">
                <a:latin typeface="+mn-lt"/>
                <a:hlinkClick r:id="rId3"/>
              </a:rPr>
              <a:t>http://nautil.us/issue/33/attraction/your-next-new-best-friend-might-be-a-robot</a:t>
            </a:r>
            <a:r>
              <a:rPr lang="en-US" sz="1600" dirty="0">
                <a:latin typeface="+mn-lt"/>
              </a:rPr>
              <a:t> </a:t>
            </a:r>
          </a:p>
          <a:p>
            <a:pPr marL="0" indent="0">
              <a:buNone/>
            </a:pPr>
            <a:endParaRPr lang="en-US" sz="1600" dirty="0">
              <a:latin typeface="+mn-lt"/>
            </a:endParaRPr>
          </a:p>
          <a:p>
            <a:pPr marL="0" indent="0">
              <a:buNone/>
            </a:pPr>
            <a:r>
              <a:rPr lang="ru-RU" sz="2000" dirty="0">
                <a:latin typeface="+mn-lt"/>
              </a:rPr>
              <a:t>X2AI </a:t>
            </a:r>
            <a:r>
              <a:rPr lang="en-US" sz="2000" dirty="0">
                <a:latin typeface="+mn-lt"/>
              </a:rPr>
              <a:t>from Silicon Valley created a bot for helping Syrian refugees in Lebanon </a:t>
            </a:r>
            <a:r>
              <a:rPr lang="en-US" sz="1600" dirty="0">
                <a:latin typeface="+mn-lt"/>
                <a:hlinkClick r:id="rId4"/>
              </a:rPr>
              <a:t>http://www.techinsider.io/psychotherapy-bot-in-middle-east-2016-3</a:t>
            </a:r>
            <a:r>
              <a:rPr lang="en-US" sz="1600" dirty="0">
                <a:latin typeface="+mn-lt"/>
              </a:rPr>
              <a:t> </a:t>
            </a:r>
            <a:endParaRPr lang="en-US" sz="2000" dirty="0">
              <a:latin typeface="+mn-lt"/>
            </a:endParaRPr>
          </a:p>
        </p:txBody>
      </p:sp>
      <p:pic>
        <p:nvPicPr>
          <p:cNvPr id="5122" name="Picture 2" descr="http://blogs-images.forbes.com/parmyolson/files/2016/03/IMG_53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8320" y="317047"/>
            <a:ext cx="25717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9858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It’s not something totally new</a:t>
            </a:r>
            <a:endParaRPr lang="en-US" dirty="0"/>
          </a:p>
        </p:txBody>
      </p:sp>
      <p:pic>
        <p:nvPicPr>
          <p:cNvPr id="4098" name="Picture 2" descr="https://i.ytimg.com/vi/y6pNoYZgWBs/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410" y="1426255"/>
            <a:ext cx="487679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08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Why bots?</a:t>
            </a:r>
            <a:endParaRPr lang="en-US" dirty="0"/>
          </a:p>
        </p:txBody>
      </p:sp>
      <p:sp>
        <p:nvSpPr>
          <p:cNvPr id="4" name="Text Placeholder 3"/>
          <p:cNvSpPr>
            <a:spLocks noGrp="1"/>
          </p:cNvSpPr>
          <p:nvPr>
            <p:ph type="body" sz="quarter" idx="10"/>
          </p:nvPr>
        </p:nvSpPr>
        <p:spPr>
          <a:xfrm>
            <a:off x="269263" y="1568689"/>
            <a:ext cx="4339024" cy="1686929"/>
          </a:xfrm>
        </p:spPr>
        <p:txBody>
          <a:bodyPr/>
          <a:lstStyle/>
          <a:p>
            <a:pPr marL="514350" indent="-514350">
              <a:buFont typeface="+mj-lt"/>
              <a:buAutoNum type="arabicPeriod"/>
            </a:pPr>
            <a:r>
              <a:rPr lang="en-US" sz="2400" dirty="0">
                <a:latin typeface="+mn-lt"/>
              </a:rPr>
              <a:t>Existing infrastructure </a:t>
            </a:r>
          </a:p>
          <a:p>
            <a:pPr marL="514350" indent="-514350">
              <a:buFont typeface="+mj-lt"/>
              <a:buAutoNum type="arabicPeriod"/>
            </a:pPr>
            <a:r>
              <a:rPr lang="en-US" sz="2400" dirty="0">
                <a:latin typeface="+mn-lt"/>
              </a:rPr>
              <a:t>Cheap solution</a:t>
            </a:r>
          </a:p>
          <a:p>
            <a:pPr marL="514350" indent="-514350">
              <a:buFont typeface="+mj-lt"/>
              <a:buAutoNum type="arabicPeriod"/>
            </a:pPr>
            <a:r>
              <a:rPr lang="en-US" sz="2400" dirty="0">
                <a:latin typeface="+mn-lt"/>
              </a:rPr>
              <a:t>Easy to develop</a:t>
            </a:r>
          </a:p>
          <a:p>
            <a:pPr marL="514350" indent="-514350">
              <a:buFont typeface="+mj-lt"/>
              <a:buAutoNum type="arabicPeriod"/>
            </a:pPr>
            <a:r>
              <a:rPr lang="en-US" sz="2400" dirty="0">
                <a:latin typeface="+mn-lt"/>
              </a:rPr>
              <a:t>Familiar UX/UI</a:t>
            </a:r>
          </a:p>
        </p:txBody>
      </p:sp>
    </p:spTree>
    <p:extLst>
      <p:ext uri="{BB962C8B-B14F-4D97-AF65-F5344CB8AC3E}">
        <p14:creationId xmlns:p14="http://schemas.microsoft.com/office/powerpoint/2010/main" val="16744939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Channels</a:t>
            </a:r>
            <a:endParaRPr lang="en-US" dirty="0"/>
          </a:p>
        </p:txBody>
      </p:sp>
      <p:sp>
        <p:nvSpPr>
          <p:cNvPr id="4" name="Text Placeholder 3"/>
          <p:cNvSpPr>
            <a:spLocks noGrp="1"/>
          </p:cNvSpPr>
          <p:nvPr>
            <p:ph type="body" sz="quarter" idx="10"/>
          </p:nvPr>
        </p:nvSpPr>
        <p:spPr>
          <a:xfrm>
            <a:off x="269262" y="1568689"/>
            <a:ext cx="2793251" cy="2874946"/>
          </a:xfrm>
        </p:spPr>
        <p:txBody>
          <a:bodyPr/>
          <a:lstStyle/>
          <a:p>
            <a:r>
              <a:rPr lang="en-US" sz="2000" dirty="0">
                <a:latin typeface="+mn-lt"/>
              </a:rPr>
              <a:t>User subscribes to the channel.</a:t>
            </a:r>
          </a:p>
          <a:p>
            <a:r>
              <a:rPr lang="en-US" sz="2000" dirty="0">
                <a:latin typeface="+mn-lt"/>
              </a:rPr>
              <a:t>User starting receiving content with notifications.</a:t>
            </a:r>
          </a:p>
          <a:p>
            <a:pPr marL="514350" indent="-514350">
              <a:buFont typeface="+mj-lt"/>
              <a:buAutoNum type="arabicPeriod"/>
            </a:pPr>
            <a:endParaRPr lang="en-US" sz="2000" dirty="0">
              <a:latin typeface="+mn-lt"/>
            </a:endParaRPr>
          </a:p>
          <a:p>
            <a:pPr marL="0" indent="0">
              <a:buNone/>
            </a:pPr>
            <a:endParaRPr lang="en-US" sz="2000" dirty="0">
              <a:latin typeface="+mn-lt"/>
            </a:endParaRPr>
          </a:p>
          <a:p>
            <a:pPr marL="0" indent="0">
              <a:buNone/>
            </a:pPr>
            <a:r>
              <a:rPr lang="en-US" sz="2000" dirty="0">
                <a:latin typeface="+mn-lt"/>
              </a:rPr>
              <a:t>Just like twitter or </a:t>
            </a:r>
            <a:r>
              <a:rPr lang="en-US" sz="2000" dirty="0" err="1">
                <a:latin typeface="+mn-lt"/>
              </a:rPr>
              <a:t>facebook</a:t>
            </a:r>
            <a:r>
              <a:rPr lang="en-US" sz="2000" dirty="0">
                <a:latin typeface="+mn-lt"/>
              </a:rPr>
              <a:t>.</a:t>
            </a:r>
          </a:p>
        </p:txBody>
      </p:sp>
      <p:pic>
        <p:nvPicPr>
          <p:cNvPr id="5" name="Picture 4"/>
          <p:cNvPicPr>
            <a:picLocks noChangeAspect="1"/>
          </p:cNvPicPr>
          <p:nvPr/>
        </p:nvPicPr>
        <p:blipFill>
          <a:blip r:embed="rId2"/>
          <a:stretch>
            <a:fillRect/>
          </a:stretch>
        </p:blipFill>
        <p:spPr>
          <a:xfrm>
            <a:off x="6055978" y="217136"/>
            <a:ext cx="2814092" cy="4114800"/>
          </a:xfrm>
          <a:prstGeom prst="rect">
            <a:avLst/>
          </a:prstGeom>
        </p:spPr>
      </p:pic>
      <p:pic>
        <p:nvPicPr>
          <p:cNvPr id="6" name="Picture 5"/>
          <p:cNvPicPr>
            <a:picLocks noChangeAspect="1"/>
          </p:cNvPicPr>
          <p:nvPr/>
        </p:nvPicPr>
        <p:blipFill>
          <a:blip r:embed="rId3"/>
          <a:stretch>
            <a:fillRect/>
          </a:stretch>
        </p:blipFill>
        <p:spPr>
          <a:xfrm>
            <a:off x="3528774" y="1187424"/>
            <a:ext cx="4405964" cy="3657600"/>
          </a:xfrm>
          <a:prstGeom prst="rect">
            <a:avLst/>
          </a:prstGeom>
        </p:spPr>
      </p:pic>
    </p:spTree>
    <p:extLst>
      <p:ext uri="{BB962C8B-B14F-4D97-AF65-F5344CB8AC3E}">
        <p14:creationId xmlns:p14="http://schemas.microsoft.com/office/powerpoint/2010/main" val="2253970230"/>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677</Words>
  <Application>Microsoft Office PowerPoint</Application>
  <PresentationFormat>On-screen Show (16:9)</PresentationFormat>
  <Paragraphs>149</Paragraphs>
  <Slides>34</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vt:lpstr>
      <vt:lpstr>Segoe UI</vt:lpstr>
      <vt:lpstr>Segoe UI Light</vt:lpstr>
      <vt:lpstr>Segoe ui light (Headings)</vt:lpstr>
      <vt:lpstr>Wingdings</vt:lpstr>
      <vt:lpstr>Titles &amp; Breakers</vt:lpstr>
      <vt:lpstr>Generic Content</vt:lpstr>
      <vt:lpstr>5_COLOR TEMPLATE</vt:lpstr>
      <vt:lpstr>PowerPoint Presentation</vt:lpstr>
      <vt:lpstr>#appclub http://appclub.im/ @appclubim https://fb.com/appclub.im</vt:lpstr>
      <vt:lpstr>Bots Revolution</vt:lpstr>
      <vt:lpstr>Apps vs. Messengers</vt:lpstr>
      <vt:lpstr>Bots in real life</vt:lpstr>
      <vt:lpstr>Bots in real life</vt:lpstr>
      <vt:lpstr>It’s not something totally new</vt:lpstr>
      <vt:lpstr>Why bots?</vt:lpstr>
      <vt:lpstr>Channels</vt:lpstr>
      <vt:lpstr>Commands</vt:lpstr>
      <vt:lpstr>AI dialogs</vt:lpstr>
      <vt:lpstr>New markets</vt:lpstr>
      <vt:lpstr>PowerPoint Presentation</vt:lpstr>
      <vt:lpstr>Facebook Messenger</vt:lpstr>
      <vt:lpstr>Facebook Messenger</vt:lpstr>
      <vt:lpstr>Facebook Messenger</vt:lpstr>
      <vt:lpstr>Facebook Messenger</vt:lpstr>
      <vt:lpstr>"Message Us" Plugin</vt:lpstr>
      <vt:lpstr>PowerPoint Presentation</vt:lpstr>
      <vt:lpstr>Microsoft Skype Bots</vt:lpstr>
      <vt:lpstr>Bot Framework</vt:lpstr>
      <vt:lpstr>Microsoft Bot Framework</vt:lpstr>
      <vt:lpstr>Microsoft Bot Framework</vt:lpstr>
      <vt:lpstr>Microsoft Bot Framework</vt:lpstr>
      <vt:lpstr>Microsoft Bot Framework</vt:lpstr>
      <vt:lpstr>Microsoft Bot Framework</vt:lpstr>
      <vt:lpstr>Microsoft Bot Framework</vt:lpstr>
      <vt:lpstr>Microsoft Bot Framework</vt:lpstr>
      <vt:lpstr>NER/NLP</vt:lpstr>
      <vt:lpstr>OpenCalais &amp; Dbpedia</vt:lpstr>
      <vt:lpstr>Luis</vt:lpstr>
      <vt:lpstr>Microsoft Cognitive Services </vt:lpstr>
      <vt:lpstr>Azure Machine Learning (NER)</vt:lpstr>
      <vt:lpstr>Питання?</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2016-04-29T15:25:52Z</dcterms:modified>
</cp:coreProperties>
</file>